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01" r:id="rId2"/>
    <p:sldId id="482" r:id="rId3"/>
    <p:sldId id="485" r:id="rId4"/>
    <p:sldId id="483" r:id="rId5"/>
    <p:sldId id="484" r:id="rId6"/>
    <p:sldId id="486" r:id="rId7"/>
    <p:sldId id="487" r:id="rId8"/>
    <p:sldId id="488" r:id="rId9"/>
    <p:sldId id="489" r:id="rId10"/>
    <p:sldId id="509" r:id="rId11"/>
    <p:sldId id="510" r:id="rId12"/>
    <p:sldId id="491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57" r:id="rId28"/>
    <p:sldId id="558" r:id="rId29"/>
    <p:sldId id="559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606" r:id="rId38"/>
    <p:sldId id="605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75" r:id="rId48"/>
    <p:sldId id="576" r:id="rId49"/>
    <p:sldId id="577" r:id="rId50"/>
    <p:sldId id="578" r:id="rId51"/>
    <p:sldId id="579" r:id="rId52"/>
    <p:sldId id="580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591" r:id="rId64"/>
    <p:sldId id="592" r:id="rId65"/>
    <p:sldId id="593" r:id="rId66"/>
    <p:sldId id="594" r:id="rId67"/>
    <p:sldId id="595" r:id="rId68"/>
    <p:sldId id="596" r:id="rId69"/>
    <p:sldId id="597" r:id="rId70"/>
    <p:sldId id="598" r:id="rId71"/>
    <p:sldId id="599" r:id="rId72"/>
    <p:sldId id="548" r:id="rId73"/>
    <p:sldId id="546" r:id="rId74"/>
    <p:sldId id="547" r:id="rId75"/>
    <p:sldId id="549" r:id="rId76"/>
    <p:sldId id="550" r:id="rId77"/>
    <p:sldId id="493" r:id="rId78"/>
    <p:sldId id="512" r:id="rId79"/>
    <p:sldId id="513" r:id="rId80"/>
    <p:sldId id="492" r:id="rId81"/>
    <p:sldId id="495" r:id="rId82"/>
    <p:sldId id="496" r:id="rId83"/>
    <p:sldId id="497" r:id="rId84"/>
    <p:sldId id="600" r:id="rId85"/>
    <p:sldId id="601" r:id="rId86"/>
    <p:sldId id="499" r:id="rId87"/>
    <p:sldId id="500" r:id="rId88"/>
    <p:sldId id="501" r:id="rId89"/>
    <p:sldId id="502" r:id="rId90"/>
    <p:sldId id="503" r:id="rId91"/>
    <p:sldId id="504" r:id="rId92"/>
    <p:sldId id="505" r:id="rId93"/>
    <p:sldId id="506" r:id="rId94"/>
    <p:sldId id="507" r:id="rId95"/>
    <p:sldId id="602" r:id="rId96"/>
    <p:sldId id="603" r:id="rId97"/>
    <p:sldId id="604" r:id="rId9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4715" autoAdjust="0"/>
  </p:normalViewPr>
  <p:slideViewPr>
    <p:cSldViewPr>
      <p:cViewPr>
        <p:scale>
          <a:sx n="112" d="100"/>
          <a:sy n="112" d="100"/>
        </p:scale>
        <p:origin x="904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A734-EC32-0D4C-9CBF-A0706DEAA3A3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CCB80-77D3-3D4A-B3B4-4BF064417F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799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90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778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59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759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52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37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5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253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15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59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02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1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CB80-77D3-3D4A-B3B4-4BF064417F4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65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7A53D-324F-481E-B7A7-D97CFF297F06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4542A-C233-49A0-803F-D01FD28B55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D24F6-71F2-4384-B661-35B0B4EB405E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F0571-435B-46F0-B881-DA1329D37A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5D84D-8DD4-43CB-89C2-1231F5979905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A0F14-9A7E-4920-98D2-30742107830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AA615-309C-4F74-9978-A01C51027A34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1B0E1-4150-4EE0-870B-032AD213F41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11965-B2D1-4A36-9E9B-8C4EB598C467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150CC-68AA-4357-9AB9-2C297135F8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FE238-C1F9-42A8-ABC5-EF216461189E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9BCEA-4AA9-42B2-B7C8-B39F490427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44C6C-63D8-44EE-B641-29D101ABC4F9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A75D-4DCB-4998-8A77-EE8893E606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EA931-DD63-456D-A908-ECBC4AA180A4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AEEF3-82A5-43DE-820B-CD4FCE18F1F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12463-703C-45AC-9C46-98101CA4B4C7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AEE8-A9FD-46CB-A975-79BA1938A21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1D17E-41C5-4896-92A0-CEBCEA2DFD14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82F66-EC9F-48E3-9C1D-0F9EC471073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62D20-DB3B-4A25-A6E8-80DB03379A72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6C9CF-14FB-4C0B-A16F-84CC6222AE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32E8C8C-9B91-4812-B7B7-91ED2CDA298B}" type="datetimeFigureOut">
              <a:rPr lang="ru-RU"/>
              <a:pPr>
                <a:defRPr/>
              </a:pPr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FBFC81-86AB-42D1-9DF8-FF8754AB63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656"/>
            <a:ext cx="91440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tabLst>
                <a:tab pos="228600" algn="l"/>
              </a:tabLst>
            </a:pPr>
            <a:r>
              <a:rPr lang="ru-RU" sz="4400" b="1" dirty="0" smtClean="0">
                <a:latin typeface="+mj-lt"/>
              </a:rPr>
              <a:t>ВЫЯВЛЕНИЕ </a:t>
            </a:r>
            <a:endParaRPr lang="en-US" sz="4400" b="1" dirty="0" smtClean="0">
              <a:latin typeface="+mj-lt"/>
            </a:endParaRPr>
          </a:p>
          <a:p>
            <a:pPr lvl="0" algn="ctr">
              <a:tabLst>
                <a:tab pos="228600" algn="l"/>
              </a:tabLst>
            </a:pPr>
            <a:r>
              <a:rPr lang="ru-RU" sz="4400" b="1" dirty="0" smtClean="0">
                <a:latin typeface="+mj-lt"/>
              </a:rPr>
              <a:t>УЯЗВИМОСТЕЙ И УГРОЗ ИНФОРМАЦИОННЫХ </a:t>
            </a:r>
            <a:endParaRPr lang="en-US" sz="4400" b="1" dirty="0" smtClean="0">
              <a:latin typeface="+mj-lt"/>
            </a:endParaRPr>
          </a:p>
          <a:p>
            <a:pPr lvl="0" algn="ctr">
              <a:tabLst>
                <a:tab pos="228600" algn="l"/>
              </a:tabLst>
            </a:pPr>
            <a:r>
              <a:rPr lang="ru-RU" sz="4400" b="1" dirty="0" smtClean="0">
                <a:latin typeface="+mj-lt"/>
              </a:rPr>
              <a:t>РЕСУРСОВ</a:t>
            </a:r>
            <a:endParaRPr lang="en-US" sz="4400" b="1" dirty="0" smtClean="0">
              <a:latin typeface="+mj-lt"/>
            </a:endParaRPr>
          </a:p>
          <a:p>
            <a:pPr lvl="0" algn="ctr">
              <a:tabLst>
                <a:tab pos="228600" algn="l"/>
              </a:tabLst>
            </a:pPr>
            <a:endParaRPr lang="en-US" sz="1400" b="1" dirty="0" smtClean="0">
              <a:latin typeface="+mj-lt"/>
            </a:endParaRPr>
          </a:p>
          <a:p>
            <a:pPr lvl="0" algn="ctr">
              <a:tabLst>
                <a:tab pos="228600" algn="l"/>
              </a:tabLst>
            </a:pPr>
            <a:r>
              <a:rPr lang="ru-RU" sz="4400" b="1" dirty="0" smtClean="0">
                <a:latin typeface="+mj-lt"/>
              </a:rPr>
              <a:t>ОПРЕДЕЛЕНИЕ </a:t>
            </a:r>
            <a:endParaRPr lang="en-US" sz="4400" b="1" dirty="0" smtClean="0">
              <a:latin typeface="+mj-lt"/>
            </a:endParaRPr>
          </a:p>
          <a:p>
            <a:pPr lvl="0" algn="ctr">
              <a:tabLst>
                <a:tab pos="228600" algn="l"/>
              </a:tabLst>
            </a:pPr>
            <a:r>
              <a:rPr lang="ru-RU" sz="4400" b="1" dirty="0" smtClean="0">
                <a:latin typeface="+mj-lt"/>
              </a:rPr>
              <a:t>ПАРАМЕТРОВ УГРОЗ</a:t>
            </a:r>
            <a:endParaRPr lang="ru-RU" sz="4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9138" y="352644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 dirty="0" smtClean="0"/>
              <a:t>Причины </a:t>
            </a:r>
            <a:r>
              <a:rPr lang="ru-RU" sz="2400" dirty="0"/>
              <a:t>возникновения </a:t>
            </a:r>
            <a:r>
              <a:rPr lang="ru-RU" sz="2400" b="1" dirty="0" smtClean="0"/>
              <a:t>уязвимостей </a:t>
            </a:r>
            <a:r>
              <a:rPr lang="ru-RU" sz="2400" dirty="0" smtClean="0"/>
              <a:t>(1 из 2):</a:t>
            </a:r>
          </a:p>
          <a:p>
            <a:pPr>
              <a:buNone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ошибки </a:t>
            </a:r>
            <a:r>
              <a:rPr lang="ru-RU" sz="2400" dirty="0"/>
              <a:t>при проектировании, разработке и эксплуатации программно-аппаратного </a:t>
            </a:r>
            <a:r>
              <a:rPr lang="ru-RU" sz="2400" dirty="0" smtClean="0"/>
              <a:t>обеспечения (ПАО);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преднамеренные </a:t>
            </a:r>
            <a:r>
              <a:rPr lang="ru-RU" sz="2400" dirty="0"/>
              <a:t>действия по внесению уязвимостей в ходе проектирования, разработки и эксплуатации </a:t>
            </a:r>
            <a:r>
              <a:rPr lang="ru-RU" sz="2400" dirty="0" smtClean="0"/>
              <a:t>ПАО;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неправильные </a:t>
            </a:r>
            <a:r>
              <a:rPr lang="ru-RU" sz="2400" dirty="0"/>
              <a:t>настройки оборудования и ПО</a:t>
            </a:r>
            <a:r>
              <a:rPr lang="ru-RU" sz="2400" dirty="0" smtClean="0"/>
              <a:t>,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 smtClean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недопустимое </a:t>
            </a:r>
            <a:r>
              <a:rPr lang="ru-RU" sz="2400" dirty="0"/>
              <a:t>изменение режимов работы </a:t>
            </a:r>
            <a:r>
              <a:rPr lang="ru-RU" sz="2400" dirty="0" smtClean="0"/>
              <a:t>ПАО;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 smtClean="0"/>
          </a:p>
          <a:p>
            <a:pPr marL="342900" indent="-342900">
              <a:buFont typeface="Arial" charset="0"/>
              <a:buChar char="•"/>
            </a:pPr>
            <a:r>
              <a:rPr lang="ru-RU" sz="2400" dirty="0"/>
              <a:t>несанкционированное внедрение и использование неучтенных программ с последующим необоснованным расходованием ресурсов (например, загрузка процессора, захват оперативной памяти, памяти на внешних носителях);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430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9138" y="352644"/>
            <a:ext cx="89388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 dirty="0" smtClean="0"/>
              <a:t>Причины </a:t>
            </a:r>
            <a:r>
              <a:rPr lang="ru-RU" sz="2400" dirty="0"/>
              <a:t>возникновения </a:t>
            </a:r>
            <a:r>
              <a:rPr lang="ru-RU" sz="2400" b="1" dirty="0" smtClean="0"/>
              <a:t>уязвимостей </a:t>
            </a:r>
            <a:r>
              <a:rPr lang="ru-RU" sz="2400" dirty="0" smtClean="0"/>
              <a:t>(2 из 2):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внедрение </a:t>
            </a:r>
            <a:r>
              <a:rPr lang="ru-RU" sz="2400" dirty="0"/>
              <a:t>вредоносных программ, создающих уязвимости в программном и программно-аппаратном обеспечении</a:t>
            </a:r>
            <a:r>
              <a:rPr lang="ru-RU" sz="2400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/>
              <a:t>несанкционированные неумышленные действия пользователей</a:t>
            </a:r>
            <a:r>
              <a:rPr lang="ru-RU" sz="2400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сбои </a:t>
            </a:r>
            <a:r>
              <a:rPr lang="ru-RU" sz="2400" dirty="0"/>
              <a:t>в работе оборудования и ПО (вызванные сбоями в электропитании, выходом из строя аппаратных элементов в результате старения и снижения надежности, внешними воздействиями электромагнитных полей технических устройств и др.).</a:t>
            </a:r>
          </a:p>
        </p:txBody>
      </p:sp>
    </p:spTree>
    <p:extLst>
      <p:ext uri="{BB962C8B-B14F-4D97-AF65-F5344CB8AC3E}">
        <p14:creationId xmlns:p14="http://schemas.microsoft.com/office/powerpoint/2010/main" val="187230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7544" y="572845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/>
              <a:t>Любую уязвимость ИС можно представить в виде </a:t>
            </a:r>
            <a:r>
              <a:rPr lang="ru-RU" sz="2400" b="1" dirty="0"/>
              <a:t>образа</a:t>
            </a:r>
            <a:r>
              <a:rPr lang="ru-RU" sz="2400" dirty="0"/>
              <a:t>, который включает в себя набор определенных характеристик (элементов, описывающих данную уязвимость), формируемых по определенным правилам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Описание уязвимости ИС – это информация о выявленной (обнаруженной) уязвимости. </a:t>
            </a: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dirty="0" smtClean="0"/>
              <a:t>Правила</a:t>
            </a:r>
            <a:r>
              <a:rPr lang="ru-RU" sz="2400" dirty="0" smtClean="0"/>
              <a:t> </a:t>
            </a:r>
            <a:r>
              <a:rPr lang="ru-RU" sz="2400" dirty="0"/>
              <a:t>описания уязвимости ИС – это совокупность положений, регламентирующих структуру и содержание описания уязвимости.</a:t>
            </a:r>
          </a:p>
        </p:txBody>
      </p:sp>
    </p:spTree>
    <p:extLst>
      <p:ext uri="{BB962C8B-B14F-4D97-AF65-F5344CB8AC3E}">
        <p14:creationId xmlns:p14="http://schemas.microsoft.com/office/powerpoint/2010/main" val="9924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8920" y="260648"/>
            <a:ext cx="860616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Образы уязвимостей подразделяются </a:t>
            </a:r>
            <a:r>
              <a:rPr lang="ru-RU" sz="2400" dirty="0" smtClean="0">
                <a:solidFill>
                  <a:srgbClr val="000000"/>
                </a:solidFill>
                <a:latin typeface="Constantia" charset="0"/>
              </a:rPr>
              <a:t>на:</a:t>
            </a:r>
          </a:p>
          <a:p>
            <a:pPr marL="800100" lvl="1" indent="-342900">
              <a:spcBef>
                <a:spcPts val="576"/>
              </a:spcBef>
              <a:spcAft>
                <a:spcPts val="0"/>
              </a:spcAft>
              <a:buFont typeface="Wingdings" charset="2"/>
              <a:buChar char="Ø"/>
            </a:pPr>
            <a:r>
              <a:rPr lang="ru-RU" sz="2400" dirty="0" smtClean="0">
                <a:solidFill>
                  <a:srgbClr val="000000"/>
                </a:solidFill>
                <a:latin typeface="Constantia" charset="0"/>
              </a:rPr>
              <a:t>образы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известных уязвимостей, </a:t>
            </a:r>
            <a:endParaRPr lang="ru-RU" sz="2400" dirty="0" smtClean="0">
              <a:solidFill>
                <a:srgbClr val="000000"/>
              </a:solidFill>
              <a:latin typeface="Constantia" charset="0"/>
            </a:endParaRPr>
          </a:p>
          <a:p>
            <a:pPr marL="800100" lvl="1" indent="-342900">
              <a:spcBef>
                <a:spcPts val="576"/>
              </a:spcBef>
              <a:spcAft>
                <a:spcPts val="0"/>
              </a:spcAft>
              <a:buFont typeface="Wingdings" charset="2"/>
              <a:buChar char="Ø"/>
            </a:pPr>
            <a:r>
              <a:rPr lang="ru-RU" sz="2400" dirty="0" smtClean="0">
                <a:solidFill>
                  <a:srgbClr val="000000"/>
                </a:solidFill>
                <a:latin typeface="Constantia" charset="0"/>
              </a:rPr>
              <a:t>образы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уязвимостей нулевого дня и </a:t>
            </a:r>
            <a:endParaRPr lang="ru-RU" sz="2400" dirty="0" smtClean="0">
              <a:solidFill>
                <a:srgbClr val="000000"/>
              </a:solidFill>
              <a:latin typeface="Constantia" charset="0"/>
            </a:endParaRPr>
          </a:p>
          <a:p>
            <a:pPr marL="800100" lvl="1" indent="-342900">
              <a:spcBef>
                <a:spcPts val="576"/>
              </a:spcBef>
              <a:spcAft>
                <a:spcPts val="0"/>
              </a:spcAft>
              <a:buFont typeface="Wingdings" charset="2"/>
              <a:buChar char="Ø"/>
            </a:pPr>
            <a:r>
              <a:rPr lang="ru-RU" sz="2400" dirty="0" smtClean="0">
                <a:solidFill>
                  <a:srgbClr val="000000"/>
                </a:solidFill>
                <a:latin typeface="Constantia" charset="0"/>
              </a:rPr>
              <a:t>образы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впервые выявленных уязвимостей. </a:t>
            </a:r>
            <a:endParaRPr lang="ru-RU" sz="2400" dirty="0"/>
          </a:p>
          <a:p>
            <a:pPr>
              <a:spcBef>
                <a:spcPts val="576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Constantia" charset="0"/>
              </a:rPr>
              <a:t>Известная уязвимость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– это уязвимость, опубликованная в общедоступных источниках с описанием соответствующих мер защиты информации, исправлений недостатков и соответствующих обновлений.</a:t>
            </a:r>
            <a:endParaRPr lang="ru-RU" sz="2400" dirty="0"/>
          </a:p>
          <a:p>
            <a:pPr>
              <a:spcBef>
                <a:spcPts val="576"/>
              </a:spcBef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Constantia" charset="0"/>
              </a:rPr>
              <a:t>Уязвимость </a:t>
            </a:r>
            <a:r>
              <a:rPr lang="ru-RU" sz="2400" b="1" dirty="0">
                <a:solidFill>
                  <a:srgbClr val="000000"/>
                </a:solidFill>
                <a:latin typeface="Constantia" charset="0"/>
              </a:rPr>
              <a:t>нулевого дня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– это уязвимость, которая становится известной до момента выпуска разработчиком компонента ИС соответствующих мер защиты информации, исправлений недостатков или соответствующих обновлений. </a:t>
            </a:r>
            <a:endParaRPr lang="ru-RU" sz="2400" dirty="0"/>
          </a:p>
          <a:p>
            <a:pPr>
              <a:spcBef>
                <a:spcPts val="576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Constantia" charset="0"/>
              </a:rPr>
              <a:t>Впервые выявленная уязвимость </a:t>
            </a:r>
            <a:r>
              <a:rPr lang="ru-RU" sz="2400" dirty="0">
                <a:solidFill>
                  <a:srgbClr val="000000"/>
                </a:solidFill>
                <a:latin typeface="Constantia" charset="0"/>
              </a:rPr>
              <a:t>– это уязвимость, неопубликованная в общедоступных источниках .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44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6902" y="820683"/>
            <a:ext cx="876709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Различают </a:t>
            </a:r>
            <a:r>
              <a:rPr lang="ru-RU" sz="2400" b="1" dirty="0"/>
              <a:t>типы</a:t>
            </a:r>
            <a:r>
              <a:rPr lang="ru-RU" sz="2400" dirty="0"/>
              <a:t> (классы) </a:t>
            </a:r>
            <a:r>
              <a:rPr lang="ru-RU" sz="2400" dirty="0" smtClean="0"/>
              <a:t>уязвимостей в зависимости от уровней ИС: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355600" indent="-355600">
              <a:buFont typeface="Arial" charset="0"/>
              <a:buChar char="•"/>
            </a:pPr>
            <a:r>
              <a:rPr lang="ru-RU" sz="2400" dirty="0" smtClean="0"/>
              <a:t>уровень </a:t>
            </a:r>
            <a:r>
              <a:rPr lang="ru-RU" sz="2400" dirty="0"/>
              <a:t>прикладного </a:t>
            </a:r>
            <a:r>
              <a:rPr lang="ru-RU" sz="2400" dirty="0" smtClean="0"/>
              <a:t>ПО, </a:t>
            </a:r>
            <a:r>
              <a:rPr lang="ru-RU" sz="2400" dirty="0"/>
              <a:t>отвечающий за взаимодействие с пользователем</a:t>
            </a:r>
            <a:r>
              <a:rPr lang="ru-RU" sz="2400" dirty="0" smtClean="0"/>
              <a:t>;</a:t>
            </a:r>
          </a:p>
          <a:p>
            <a:pPr marL="355600" indent="-355600">
              <a:buFont typeface="Arial" charset="0"/>
              <a:buChar char="•"/>
            </a:pPr>
            <a:endParaRPr lang="ru-RU" sz="2400" dirty="0"/>
          </a:p>
          <a:p>
            <a:pPr marL="355600" indent="-355600">
              <a:buFont typeface="Arial" charset="0"/>
              <a:buChar char="•"/>
            </a:pPr>
            <a:r>
              <a:rPr lang="ru-RU" sz="2400" dirty="0"/>
              <a:t>уровень </a:t>
            </a:r>
            <a:r>
              <a:rPr lang="ru-RU" sz="2400" dirty="0" smtClean="0"/>
              <a:t>СУБД, </a:t>
            </a:r>
            <a:r>
              <a:rPr lang="ru-RU" sz="2400" dirty="0"/>
              <a:t>отвечающий за хранение и обработку данных ИС</a:t>
            </a:r>
            <a:r>
              <a:rPr lang="ru-RU" sz="2400" dirty="0" smtClean="0"/>
              <a:t>;</a:t>
            </a:r>
          </a:p>
          <a:p>
            <a:pPr marL="355600" indent="-355600">
              <a:buFont typeface="Arial" charset="0"/>
              <a:buChar char="•"/>
            </a:pPr>
            <a:endParaRPr lang="ru-RU" sz="2400" dirty="0"/>
          </a:p>
          <a:p>
            <a:pPr marL="355600" indent="-355600">
              <a:buFont typeface="Arial" charset="0"/>
              <a:buChar char="•"/>
            </a:pPr>
            <a:r>
              <a:rPr lang="ru-RU" sz="2400" dirty="0"/>
              <a:t>уровень </a:t>
            </a:r>
            <a:r>
              <a:rPr lang="ru-RU" sz="2400" dirty="0" smtClean="0"/>
              <a:t>ОС, </a:t>
            </a:r>
            <a:r>
              <a:rPr lang="ru-RU" sz="2400" dirty="0"/>
              <a:t>отвечающий за обслуживание СУБД и прикладного ПО</a:t>
            </a:r>
            <a:r>
              <a:rPr lang="ru-RU" sz="2400" dirty="0" smtClean="0"/>
              <a:t>;</a:t>
            </a:r>
          </a:p>
          <a:p>
            <a:pPr marL="355600" indent="-355600">
              <a:buFont typeface="Arial" charset="0"/>
              <a:buChar char="•"/>
            </a:pPr>
            <a:endParaRPr lang="ru-RU" sz="2400" dirty="0"/>
          </a:p>
          <a:p>
            <a:pPr marL="355600" indent="-355600">
              <a:buFont typeface="Arial" charset="0"/>
              <a:buChar char="•"/>
            </a:pPr>
            <a:r>
              <a:rPr lang="ru-RU" sz="2400" dirty="0"/>
              <a:t>сетевой уровень, отвечающий за взаимодействие узлов ИС.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082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9532" y="548680"/>
            <a:ext cx="8424936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 smtClean="0"/>
              <a:t>Для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выявления</a:t>
            </a:r>
            <a:r>
              <a:rPr lang="ru-RU" sz="2400" dirty="0"/>
              <a:t>, </a:t>
            </a:r>
            <a:endParaRPr lang="ru-RU" sz="24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идентификации,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оценки,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формирования отчетов,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устранения </a:t>
            </a:r>
            <a:r>
              <a:rPr lang="ru-RU" sz="2400" dirty="0"/>
              <a:t>(нейтрализации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r>
              <a:rPr lang="ru-RU" sz="2400" dirty="0" smtClean="0"/>
              <a:t> уязвимостей используются</a:t>
            </a:r>
          </a:p>
          <a:p>
            <a:r>
              <a:rPr lang="ru-RU" sz="2400" b="1" dirty="0"/>
              <a:t>средства анализа защищенности (САЗ) </a:t>
            </a:r>
          </a:p>
          <a:p>
            <a:pPr marL="0" indent="0">
              <a:buNone/>
            </a:pPr>
            <a:r>
              <a:rPr lang="ru-RU" sz="2400" b="1" dirty="0"/>
              <a:t>сканеры безопасности </a:t>
            </a:r>
            <a:r>
              <a:rPr lang="ru-RU" sz="2400" b="1" dirty="0" smtClean="0"/>
              <a:t>(СБ)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 smtClean="0"/>
              <a:t>двух типов:</a:t>
            </a:r>
            <a:endParaRPr lang="ru-RU" sz="2400" dirty="0"/>
          </a:p>
          <a:p>
            <a:pPr marL="355600" indent="-355600"/>
            <a:r>
              <a:rPr lang="ru-RU" sz="2400" dirty="0" smtClean="0"/>
              <a:t>1) </a:t>
            </a:r>
            <a:r>
              <a:rPr lang="ru-RU" sz="2400" u="sng" dirty="0" smtClean="0"/>
              <a:t>сетевые</a:t>
            </a:r>
            <a:r>
              <a:rPr lang="ru-RU" sz="2400" dirty="0" smtClean="0"/>
              <a:t> </a:t>
            </a:r>
            <a:r>
              <a:rPr lang="ru-RU" sz="2400" dirty="0"/>
              <a:t>САЗ (СБ) (осуществляют удаленный анализ состояний контролируемых хостов на сетевом уровне);</a:t>
            </a:r>
          </a:p>
          <a:p>
            <a:pPr marL="355600" indent="-355600"/>
            <a:r>
              <a:rPr lang="ru-RU" sz="2400" dirty="0" smtClean="0"/>
              <a:t>2) САЗ </a:t>
            </a:r>
            <a:r>
              <a:rPr lang="ru-RU" sz="2400" dirty="0"/>
              <a:t>(СБ) </a:t>
            </a:r>
            <a:r>
              <a:rPr lang="ru-RU" sz="2400" u="sng" dirty="0"/>
              <a:t>уровня ОС </a:t>
            </a:r>
            <a:r>
              <a:rPr lang="ru-RU" sz="2400" dirty="0"/>
              <a:t>(осуществляют локальный анализ состояний контролируемых хостов, порой требуется установка специального агента на контролируемых хостах).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9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548680"/>
            <a:ext cx="84249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Актуальность</a:t>
            </a:r>
            <a:r>
              <a:rPr lang="ru-RU" sz="2400" dirty="0"/>
              <a:t> применения САЗ (СБ) обусловлена тем, что специалист </a:t>
            </a:r>
            <a:r>
              <a:rPr lang="ru-RU" sz="2400" dirty="0" smtClean="0"/>
              <a:t>способен</a:t>
            </a:r>
          </a:p>
          <a:p>
            <a:r>
              <a:rPr lang="ru-RU" sz="240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заблаговременно </a:t>
            </a:r>
            <a:r>
              <a:rPr lang="ru-RU" sz="2400" u="sng" dirty="0"/>
              <a:t>определить</a:t>
            </a:r>
            <a:r>
              <a:rPr lang="ru-RU" sz="2400" dirty="0"/>
              <a:t> достаточно большой перечень типов (классов) уязвимостей, присущих контролируемой ИС</a:t>
            </a:r>
            <a:r>
              <a:rPr lang="ru-RU" sz="2400" dirty="0" smtClean="0"/>
              <a:t>,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 smtClean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предпринять </a:t>
            </a:r>
            <a:r>
              <a:rPr lang="ru-RU" sz="2400" dirty="0"/>
              <a:t>необходимые меры (в отдельных случаях, попытаться предпринять) по их </a:t>
            </a:r>
            <a:r>
              <a:rPr lang="ru-RU" sz="2400" u="sng" dirty="0" smtClean="0"/>
              <a:t>устранению</a:t>
            </a:r>
            <a:r>
              <a:rPr lang="ru-RU" sz="2400" dirty="0" smtClean="0"/>
              <a:t>,</a:t>
            </a:r>
          </a:p>
          <a:p>
            <a:pPr marL="342900" indent="-342900">
              <a:buFont typeface="Arial" charset="0"/>
              <a:buChar char="•"/>
            </a:pPr>
            <a:endParaRPr lang="ru-RU" sz="2400" dirty="0" smtClean="0"/>
          </a:p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 </a:t>
            </a:r>
            <a:r>
              <a:rPr lang="ru-RU" sz="2400" dirty="0"/>
              <a:t>предпринять необходимые меры </a:t>
            </a:r>
            <a:r>
              <a:rPr lang="ru-RU" sz="2400" dirty="0" smtClean="0"/>
              <a:t>по исключению </a:t>
            </a:r>
            <a:r>
              <a:rPr lang="ru-RU" sz="2400" dirty="0"/>
              <a:t>(минимизации) </a:t>
            </a:r>
            <a:r>
              <a:rPr lang="ru-RU" sz="2400" u="sng" dirty="0"/>
              <a:t>возможности использования</a:t>
            </a:r>
            <a:r>
              <a:rPr lang="ru-RU" sz="2400" dirty="0"/>
              <a:t> обнаруженных уязвимостей злоумышленником.</a:t>
            </a:r>
          </a:p>
        </p:txBody>
      </p:sp>
    </p:spTree>
    <p:extLst>
      <p:ext uri="{BB962C8B-B14F-4D97-AF65-F5344CB8AC3E}">
        <p14:creationId xmlns:p14="http://schemas.microsoft.com/office/powerpoint/2010/main" val="18165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7544" y="248443"/>
            <a:ext cx="82809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/>
              <a:t>Процесс выявления уязвимостей ИС строится посредствам выполнения </a:t>
            </a:r>
            <a:endParaRPr lang="ru-RU" sz="24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dirty="0" smtClean="0"/>
              <a:t>пассивных </a:t>
            </a:r>
            <a:r>
              <a:rPr lang="ru-RU" sz="2400" dirty="0"/>
              <a:t>проверок (сканирование – </a:t>
            </a:r>
            <a:r>
              <a:rPr lang="ru-RU" sz="2400" dirty="0" err="1"/>
              <a:t>scan</a:t>
            </a:r>
            <a:r>
              <a:rPr lang="ru-RU" sz="2400" smtClean="0"/>
              <a:t>),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активных </a:t>
            </a:r>
            <a:r>
              <a:rPr lang="ru-RU" sz="2400"/>
              <a:t>проверок (зондирование – </a:t>
            </a:r>
            <a:r>
              <a:rPr lang="ru-RU" sz="2400" err="1"/>
              <a:t>probe</a:t>
            </a:r>
            <a:r>
              <a:rPr lang="ru-RU" sz="2400"/>
              <a:t>) </a:t>
            </a:r>
            <a:endParaRPr lang="ru-RU" sz="2400" smtClean="0"/>
          </a:p>
          <a:p>
            <a:pPr marL="0" indent="0">
              <a:buNone/>
            </a:pPr>
            <a:r>
              <a:rPr lang="ru-RU" sz="2400" smtClean="0"/>
              <a:t>наличия </a:t>
            </a:r>
            <a:r>
              <a:rPr lang="ru-RU" sz="2400"/>
              <a:t>уязвимостей контролируемой ИС</a:t>
            </a:r>
            <a:r>
              <a:rPr lang="ru-RU" sz="2400" smtClean="0"/>
              <a:t>.</a:t>
            </a:r>
          </a:p>
          <a:p>
            <a:pPr marL="0" indent="0">
              <a:buNone/>
            </a:pPr>
            <a:endParaRPr lang="ru-RU" sz="2400"/>
          </a:p>
          <a:p>
            <a:pPr marL="0" indent="0">
              <a:buNone/>
            </a:pPr>
            <a:endParaRPr lang="ru-RU" sz="1200" smtClean="0"/>
          </a:p>
          <a:p>
            <a:pPr marL="0" indent="0">
              <a:buNone/>
            </a:pPr>
            <a:r>
              <a:rPr lang="ru-RU" sz="2400" smtClean="0"/>
              <a:t>В </a:t>
            </a:r>
            <a:r>
              <a:rPr lang="ru-RU" sz="2400"/>
              <a:t>процессе </a:t>
            </a:r>
            <a:r>
              <a:rPr lang="ru-RU" sz="2400" b="1"/>
              <a:t>сканирования </a:t>
            </a:r>
            <a:r>
              <a:rPr lang="ru-RU" sz="2400" smtClean="0"/>
              <a:t>САЗ:</a:t>
            </a:r>
          </a:p>
          <a:p>
            <a:pPr marL="0" indent="0">
              <a:buNone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отправляет </a:t>
            </a:r>
            <a:r>
              <a:rPr lang="ru-RU" sz="2400"/>
              <a:t>соответствующие запросы в адрес контролируемой ИС (на порты контролируемого хоста</a:t>
            </a:r>
            <a:r>
              <a:rPr lang="ru-RU" sz="2400" smtClean="0"/>
              <a:t>),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анализирует </a:t>
            </a:r>
            <a:r>
              <a:rPr lang="ru-RU" sz="2400"/>
              <a:t>обратно возвращаемые баннеры (заголовки пакетов данных</a:t>
            </a:r>
            <a:r>
              <a:rPr lang="ru-RU" sz="2400" smtClean="0"/>
              <a:t>),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делает </a:t>
            </a:r>
            <a:r>
              <a:rPr lang="ru-RU" sz="2400"/>
              <a:t>соответствующие выводы о типе ИС и </a:t>
            </a:r>
            <a:r>
              <a:rPr lang="ru-RU" sz="2400" u="sng"/>
              <a:t>наличии</a:t>
            </a:r>
            <a:r>
              <a:rPr lang="ru-RU" sz="2400"/>
              <a:t> </a:t>
            </a:r>
            <a:r>
              <a:rPr lang="ru-RU" sz="2400" u="sng"/>
              <a:t>потенциальных (возможных</a:t>
            </a:r>
            <a:r>
              <a:rPr lang="ru-RU" sz="2400"/>
              <a:t>) ее уязвимостей. </a:t>
            </a:r>
            <a:endParaRPr lang="ru-RU" sz="2400" smtClean="0"/>
          </a:p>
          <a:p>
            <a:pPr marL="0" indent="0">
              <a:buNone/>
            </a:pPr>
            <a:endParaRPr lang="ru-RU" sz="1200" u="sng"/>
          </a:p>
        </p:txBody>
      </p:sp>
    </p:spTree>
    <p:extLst>
      <p:ext uri="{BB962C8B-B14F-4D97-AF65-F5344CB8AC3E}">
        <p14:creationId xmlns:p14="http://schemas.microsoft.com/office/powerpoint/2010/main" val="21284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60648"/>
            <a:ext cx="864096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Результат </a:t>
            </a:r>
            <a:r>
              <a:rPr lang="ru-RU" sz="2400" u="sng"/>
              <a:t>сканирования</a:t>
            </a:r>
            <a:r>
              <a:rPr lang="ru-RU" sz="2400"/>
              <a:t> не всегда на сто процентов говорит о наличии возможных (типовых) уязвимостей ИС, так как текстовое содержание баннера могло быть специально модифицировано, либо известные уязвимости, присущие данной ИС, были устранены специалистом в процессе ее реализации (использования). </a:t>
            </a:r>
            <a:endParaRPr lang="ru-RU" sz="2400" smtClean="0"/>
          </a:p>
          <a:p>
            <a:endParaRPr lang="ru-RU" sz="2400"/>
          </a:p>
          <a:p>
            <a:r>
              <a:rPr lang="ru-RU" sz="2400" b="1" smtClean="0"/>
              <a:t>Активные </a:t>
            </a:r>
            <a:r>
              <a:rPr lang="ru-RU" sz="2400" b="1"/>
              <a:t>зондирующие </a:t>
            </a:r>
            <a:r>
              <a:rPr lang="ru-RU" sz="2400" b="1" smtClean="0"/>
              <a:t>проверки</a:t>
            </a:r>
            <a:r>
              <a:rPr lang="ru-RU" sz="2400"/>
              <a:t> </a:t>
            </a:r>
            <a:r>
              <a:rPr lang="ru-RU" sz="2400" smtClean="0"/>
              <a:t>предоставляют </a:t>
            </a:r>
            <a:r>
              <a:rPr lang="ru-RU" sz="2400"/>
              <a:t>возможность проанализировать возвращаемый цифровой слепок (</a:t>
            </a:r>
            <a:r>
              <a:rPr lang="ru-RU" sz="2400" err="1"/>
              <a:t>fingerprint</a:t>
            </a:r>
            <a:r>
              <a:rPr lang="ru-RU" sz="2400"/>
              <a:t>) фрагмента ПО контролируемой ИС (т. е. выполнить процесс сравнения полученного результата с цифровым слепком известной уязвимости данного типа ИС). </a:t>
            </a:r>
            <a:endParaRPr lang="ru-RU" sz="2400" smtClean="0"/>
          </a:p>
          <a:p>
            <a:endParaRPr lang="ru-RU" sz="2400"/>
          </a:p>
          <a:p>
            <a:r>
              <a:rPr lang="ru-RU" sz="2400" smtClean="0"/>
              <a:t>Данный </a:t>
            </a:r>
            <a:r>
              <a:rPr lang="ru-RU" sz="2400"/>
              <a:t>способ обеспечивает более надежную и точную процедуру выявления возможных (типовых) уязвимостей контролируемой ИС. </a:t>
            </a:r>
            <a:br>
              <a:rPr lang="ru-RU" sz="2400"/>
            </a:b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1898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0796" y="190902"/>
            <a:ext cx="90057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/>
              <a:t>В процессе </a:t>
            </a:r>
            <a:r>
              <a:rPr lang="ru-RU" sz="2400" b="1"/>
              <a:t>зондирования</a:t>
            </a:r>
            <a:r>
              <a:rPr lang="ru-RU" sz="2400"/>
              <a:t> САЗ имитирует выполнение атаки на контролируемую ИС, используя образ возможной (типовой) уязвимости, полученной при сканировании</a:t>
            </a:r>
            <a:r>
              <a:rPr lang="ru-RU" sz="2400" smtClean="0"/>
              <a:t>.</a:t>
            </a:r>
          </a:p>
          <a:p>
            <a:pPr marL="0" indent="0">
              <a:buNone/>
            </a:pPr>
            <a:endParaRPr lang="ru-RU" sz="2400"/>
          </a:p>
          <a:p>
            <a:pPr marL="0" indent="0">
              <a:buNone/>
            </a:pPr>
            <a:r>
              <a:rPr lang="ru-RU" sz="2400" smtClean="0"/>
              <a:t>Результат </a:t>
            </a:r>
            <a:r>
              <a:rPr lang="ru-RU" sz="2400"/>
              <a:t>процесса зондирования является самой точной и надежной информацией о наличии уязвимостей контролируемой ИС. </a:t>
            </a:r>
            <a:endParaRPr lang="ru-RU" sz="2400" smtClean="0"/>
          </a:p>
          <a:p>
            <a:pPr marL="0" indent="0">
              <a:buNone/>
            </a:pPr>
            <a:endParaRPr lang="ru-RU" sz="2400"/>
          </a:p>
          <a:p>
            <a:pPr marL="0" indent="0">
              <a:buNone/>
            </a:pPr>
            <a:r>
              <a:rPr lang="ru-RU" sz="2400" smtClean="0"/>
              <a:t>Данный </a:t>
            </a:r>
            <a:r>
              <a:rPr lang="ru-RU" sz="2400"/>
              <a:t>способ применяется не всегда, так как существует вероятность нарушения работоспособности (вывода из строя) контролируемой ИС. </a:t>
            </a:r>
            <a:endParaRPr lang="ru-RU" sz="2400" smtClean="0"/>
          </a:p>
          <a:p>
            <a:pPr marL="0" indent="0">
              <a:buNone/>
            </a:pPr>
            <a:endParaRPr lang="ru-RU" sz="2400"/>
          </a:p>
          <a:p>
            <a:pPr marL="0" indent="0">
              <a:buNone/>
            </a:pPr>
            <a:r>
              <a:rPr lang="ru-RU" sz="2400" smtClean="0"/>
              <a:t>Решение </a:t>
            </a:r>
            <a:r>
              <a:rPr lang="ru-RU" sz="2400"/>
              <a:t>на применение вышеуказанного способа принимает администратор сети в случаях не эффективного выполнения или необходимости подтверждения результатов сканирования и активных зондирующих проверок</a:t>
            </a:r>
            <a:r>
              <a:rPr lang="ru-RU" sz="2400" smtClean="0"/>
              <a:t>.</a:t>
            </a:r>
          </a:p>
          <a:p>
            <a:pPr marL="0" indent="0">
              <a:buNone/>
            </a:pP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310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08520" y="58847"/>
            <a:ext cx="903820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Термины и определения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400" b="1" dirty="0"/>
              <a:t>Угроз</a:t>
            </a:r>
            <a:r>
              <a:rPr lang="ru-RU" sz="2400" dirty="0"/>
              <a:t>а – возможная причина нежелательного инцидента, которая может нанести ущерб [информационной] системе или всей </a:t>
            </a:r>
            <a:r>
              <a:rPr lang="ru-RU" sz="2400" dirty="0" smtClean="0"/>
              <a:t>организации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ru-RU" sz="1200" dirty="0"/>
          </a:p>
          <a:p>
            <a:pPr marL="342900" indent="-342900">
              <a:buFont typeface="Arial" charset="0"/>
              <a:buChar char="•"/>
            </a:pPr>
            <a:r>
              <a:rPr lang="ru-RU" sz="2400" b="1" dirty="0"/>
              <a:t>Уязвимость</a:t>
            </a:r>
            <a:r>
              <a:rPr lang="ru-RU" sz="2400" dirty="0"/>
              <a:t> – слабость актива или управления, эксплуатация которой приведёт к реализации одной или нескольких </a:t>
            </a:r>
            <a:r>
              <a:rPr lang="ru-RU" sz="2400" dirty="0" smtClean="0"/>
              <a:t>угроз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ru-RU" sz="1200" dirty="0"/>
          </a:p>
          <a:p>
            <a:pPr marL="342900" indent="-342900">
              <a:buFont typeface="Arial" charset="0"/>
              <a:buChar char="•"/>
            </a:pPr>
            <a:r>
              <a:rPr lang="ru-RU" sz="2400" b="1" dirty="0"/>
              <a:t>Инцидент информационной безопасности </a:t>
            </a:r>
            <a:r>
              <a:rPr lang="ru-RU" sz="2400" dirty="0"/>
              <a:t>– одно или несколько нежелательных или не ожидаемых событий информационной безопасности, которые со значительной вероятностью приводят к компрометации бизнес-операций и создают угрозы для информационной </a:t>
            </a:r>
            <a:r>
              <a:rPr lang="ru-RU" sz="2400" dirty="0" smtClean="0"/>
              <a:t>безопасности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ru-RU" sz="1200" dirty="0"/>
          </a:p>
          <a:p>
            <a:pPr marL="342900" indent="-342900">
              <a:buFont typeface="Arial" charset="0"/>
              <a:buChar char="•"/>
            </a:pPr>
            <a:r>
              <a:rPr lang="ru-RU" sz="2400" b="1" dirty="0"/>
              <a:t> Атака [компьютерная] </a:t>
            </a:r>
            <a:r>
              <a:rPr lang="ru-RU" sz="2400" dirty="0"/>
              <a:t>– попытка уничтожения, раскрытия, изменения, блокирования, кражи, получения несанкционированного доступа к активу или его несанкционированного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0724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476672"/>
            <a:ext cx="85689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/>
              <a:t>Результаты сканирования и зондирования поступают в </a:t>
            </a:r>
            <a:r>
              <a:rPr lang="ru-RU" sz="2400" u="sng"/>
              <a:t>БД уязвимостей</a:t>
            </a:r>
            <a:r>
              <a:rPr lang="ru-RU" sz="2400"/>
              <a:t>, в которой хранятся образы уязвимостей контролируемой ИС. </a:t>
            </a:r>
            <a:endParaRPr lang="ru-RU" sz="2400" smtClean="0"/>
          </a:p>
          <a:p>
            <a:pPr marL="0" indent="0">
              <a:buNone/>
            </a:pPr>
            <a:endParaRPr lang="ru-RU" sz="2400"/>
          </a:p>
          <a:p>
            <a:pPr marL="0" indent="0">
              <a:buNone/>
            </a:pPr>
            <a:r>
              <a:rPr lang="ru-RU" sz="2400" smtClean="0"/>
              <a:t>На </a:t>
            </a:r>
            <a:r>
              <a:rPr lang="ru-RU" sz="2400"/>
              <a:t>основании процедуры сравнения образа обнаруженной уязвимости с образами уязвимостей контролируемой ИС САЗ формирует </a:t>
            </a:r>
            <a:r>
              <a:rPr lang="ru-RU" sz="2400" b="1"/>
              <a:t>отчет</a:t>
            </a:r>
            <a:r>
              <a:rPr lang="ru-RU" sz="2400"/>
              <a:t> об отсутствии или наличии совпадений в образах уязвимостей (обнаружение уязвимостей), который сохраняется в БД уязвимостей. </a:t>
            </a:r>
          </a:p>
        </p:txBody>
      </p:sp>
    </p:spTree>
    <p:extLst>
      <p:ext uri="{BB962C8B-B14F-4D97-AF65-F5344CB8AC3E}">
        <p14:creationId xmlns:p14="http://schemas.microsoft.com/office/powerpoint/2010/main" val="6113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2316" y="476672"/>
            <a:ext cx="86781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Процесс </a:t>
            </a:r>
            <a:r>
              <a:rPr lang="ru-RU" sz="2400" b="1"/>
              <a:t>идентификации</a:t>
            </a:r>
            <a:r>
              <a:rPr lang="ru-RU" sz="2400"/>
              <a:t> образа обнаруженной уязвимости ИС, который имеет специфические характеристики (элементы), осуществляется посредствам процедуры его сравнения </a:t>
            </a:r>
            <a:r>
              <a:rPr lang="ru-RU" sz="2400" smtClean="0"/>
              <a:t>с</a:t>
            </a:r>
          </a:p>
          <a:p>
            <a:endParaRPr lang="ru-RU" sz="120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образами </a:t>
            </a:r>
            <a:r>
              <a:rPr lang="ru-RU" sz="2400"/>
              <a:t>известных уязвимостей </a:t>
            </a:r>
            <a:r>
              <a:rPr lang="ru-RU" sz="2400" smtClean="0"/>
              <a:t>и</a:t>
            </a:r>
          </a:p>
          <a:p>
            <a:pPr marL="800100" lvl="1" indent="-342900">
              <a:buFont typeface="Wingdings" charset="2"/>
              <a:buChar char="Ø"/>
            </a:pPr>
            <a:endParaRPr lang="ru-RU" sz="120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уязвимостей </a:t>
            </a:r>
            <a:r>
              <a:rPr lang="ru-RU" sz="2400"/>
              <a:t>нулевого дня</a:t>
            </a:r>
            <a:r>
              <a:rPr lang="ru-RU" sz="2400" smtClean="0"/>
              <a:t>,</a:t>
            </a:r>
          </a:p>
          <a:p>
            <a:endParaRPr lang="ru-RU" sz="1200" smtClean="0"/>
          </a:p>
          <a:p>
            <a:r>
              <a:rPr lang="ru-RU" sz="2400" smtClean="0"/>
              <a:t>хранящихся </a:t>
            </a:r>
            <a:r>
              <a:rPr lang="ru-RU" sz="2400"/>
              <a:t>в БД уязвимостей</a:t>
            </a:r>
            <a:r>
              <a:rPr lang="ru-RU" sz="2400" smtClean="0"/>
              <a:t>.</a:t>
            </a:r>
          </a:p>
          <a:p>
            <a:endParaRPr lang="ru-RU" sz="2400"/>
          </a:p>
          <a:p>
            <a:r>
              <a:rPr lang="ru-RU" sz="2400" smtClean="0"/>
              <a:t> </a:t>
            </a:r>
            <a:r>
              <a:rPr lang="ru-RU" sz="2400"/>
              <a:t>Формализованное описание известных уязвимостей и уязвимостей нулевого дня оформляется в виде </a:t>
            </a:r>
            <a:r>
              <a:rPr lang="ru-RU" sz="2400" b="1"/>
              <a:t>паспортов</a:t>
            </a:r>
            <a:r>
              <a:rPr lang="ru-RU" sz="2400"/>
              <a:t>, которые содержат информацию о специфических характеристиках (элементах) конкретной уязвимости. </a:t>
            </a:r>
            <a:endParaRPr lang="ru-RU" sz="2400" smtClean="0"/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40900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612845"/>
            <a:ext cx="86409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Для точной идентификации образа обнаруженной уязвимости </a:t>
            </a:r>
            <a:r>
              <a:rPr lang="ru-RU" sz="2400" b="1" smtClean="0"/>
              <a:t>паспорт</a:t>
            </a:r>
            <a:r>
              <a:rPr lang="ru-RU" sz="2400" smtClean="0"/>
              <a:t> </a:t>
            </a:r>
            <a:r>
              <a:rPr lang="ru-RU" sz="2400"/>
              <a:t>должен содержать </a:t>
            </a:r>
            <a:r>
              <a:rPr lang="ru-RU" sz="2400" smtClean="0"/>
              <a:t>информацию </a:t>
            </a:r>
            <a:endParaRPr lang="ru-RU" sz="240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 </a:t>
            </a:r>
            <a:r>
              <a:rPr lang="ru-RU" sz="2400"/>
              <a:t>наименовании и версии ПО ИС, в которой обнаружена уязвимость,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 </a:t>
            </a:r>
            <a:r>
              <a:rPr lang="ru-RU" sz="2400"/>
              <a:t>идентификаторе,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наименовании </a:t>
            </a:r>
            <a:r>
              <a:rPr lang="ru-RU" sz="2400"/>
              <a:t>и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классе </a:t>
            </a:r>
            <a:endParaRPr lang="ru-RU" sz="2400"/>
          </a:p>
          <a:p>
            <a:r>
              <a:rPr lang="ru-RU" sz="2400" smtClean="0"/>
              <a:t>обнаруженной </a:t>
            </a:r>
            <a:r>
              <a:rPr lang="ru-RU" sz="2400"/>
              <a:t>уязвимости. </a:t>
            </a:r>
            <a:endParaRPr lang="ru-RU" sz="2400" smtClean="0"/>
          </a:p>
          <a:p>
            <a:endParaRPr lang="ru-RU" sz="2400"/>
          </a:p>
          <a:p>
            <a:r>
              <a:rPr lang="ru-RU" sz="2400" smtClean="0"/>
              <a:t>На </a:t>
            </a:r>
            <a:r>
              <a:rPr lang="ru-RU" sz="2400"/>
              <a:t>основании вышеуказанной информации САЗ соотносит образ обнаруженной уязвимости к одному из </a:t>
            </a:r>
            <a:r>
              <a:rPr lang="ru-RU" sz="2400" b="1"/>
              <a:t>типов</a:t>
            </a:r>
            <a:r>
              <a:rPr lang="ru-RU" sz="2400"/>
              <a:t> образов уязвимостей. </a:t>
            </a:r>
            <a:endParaRPr lang="ru-RU" sz="2400" smtClean="0"/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5497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404664"/>
            <a:ext cx="835292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Для качественного проведения </a:t>
            </a:r>
            <a:r>
              <a:rPr lang="ru-RU" sz="2400" b="1"/>
              <a:t>оценки</a:t>
            </a:r>
            <a:r>
              <a:rPr lang="ru-RU" sz="2400"/>
              <a:t> идентифицированный образ уязвимости, в свою очередь, должен содержать </a:t>
            </a:r>
            <a:r>
              <a:rPr lang="ru-RU" sz="2400" smtClean="0"/>
              <a:t>информацию</a:t>
            </a:r>
          </a:p>
          <a:p>
            <a:r>
              <a:rPr lang="ru-RU" sz="1200" smtClean="0"/>
              <a:t>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об идентификаторе </a:t>
            </a:r>
            <a:r>
              <a:rPr lang="ru-RU" sz="2400"/>
              <a:t>и </a:t>
            </a:r>
            <a:endParaRPr lang="ru-RU" sz="2400" smtClean="0"/>
          </a:p>
          <a:p>
            <a:pPr marL="800100" lvl="1" indent="-342900">
              <a:buFont typeface="Wingdings" charset="2"/>
              <a:buChar char="Ø"/>
            </a:pPr>
            <a:endParaRPr lang="ru-RU" sz="120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типе </a:t>
            </a:r>
            <a:r>
              <a:rPr lang="ru-RU" sz="2400"/>
              <a:t>недостатка ИС, при котором обнаружена уязвимость, </a:t>
            </a:r>
            <a:endParaRPr lang="ru-RU" sz="2400" smtClean="0"/>
          </a:p>
          <a:p>
            <a:pPr marL="800100" lvl="1" indent="-342900">
              <a:buFont typeface="Wingdings" charset="2"/>
              <a:buChar char="Ø"/>
            </a:pPr>
            <a:endParaRPr lang="ru-RU" sz="120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 </a:t>
            </a:r>
            <a:r>
              <a:rPr lang="ru-RU" sz="2400"/>
              <a:t>месте обнаружения уязвимости в ИС, </a:t>
            </a:r>
            <a:endParaRPr lang="ru-RU" sz="2400" smtClean="0"/>
          </a:p>
          <a:p>
            <a:pPr marL="800100" lvl="1" indent="-342900">
              <a:buFont typeface="Wingdings" charset="2"/>
              <a:buChar char="Ø"/>
            </a:pPr>
            <a:endParaRPr lang="ru-RU" sz="1200" smtClean="0"/>
          </a:p>
          <a:p>
            <a:pPr marL="800100" lvl="1" indent="-342900">
              <a:buFont typeface="Wingdings" charset="2"/>
              <a:buChar char="Ø"/>
            </a:pPr>
            <a:r>
              <a:rPr lang="ru-RU" sz="2400" smtClean="0"/>
              <a:t>о </a:t>
            </a:r>
            <a:r>
              <a:rPr lang="ru-RU" sz="2400"/>
              <a:t>способе выявления уязвимости. </a:t>
            </a:r>
          </a:p>
          <a:p>
            <a:pPr marL="800100" lvl="1" indent="-342900">
              <a:buFont typeface="Wingdings" charset="2"/>
              <a:buChar char="Ø"/>
            </a:pPr>
            <a:endParaRPr lang="ru-RU" sz="1200" smtClean="0"/>
          </a:p>
          <a:p>
            <a:endParaRPr lang="ru-RU" sz="2400" smtClean="0"/>
          </a:p>
          <a:p>
            <a:r>
              <a:rPr lang="ru-RU" sz="2400" smtClean="0"/>
              <a:t>Процесс </a:t>
            </a:r>
            <a:r>
              <a:rPr lang="ru-RU" sz="2400"/>
              <a:t>оценки образа уязвимости оканчивается выработкой </a:t>
            </a:r>
            <a:r>
              <a:rPr lang="ru-RU" sz="2400" b="1"/>
              <a:t>рекомендаций</a:t>
            </a:r>
            <a:r>
              <a:rPr lang="ru-RU" sz="2400"/>
              <a:t> </a:t>
            </a:r>
            <a:endParaRPr lang="ru-RU" sz="2400" smtClean="0"/>
          </a:p>
          <a:p>
            <a:pPr marL="800100" lvl="1" indent="-342900">
              <a:buFont typeface="Arial" charset="0"/>
              <a:buChar char="•"/>
            </a:pPr>
            <a:r>
              <a:rPr lang="ru-RU" sz="2400" smtClean="0"/>
              <a:t>по устранению </a:t>
            </a:r>
            <a:r>
              <a:rPr lang="ru-RU" sz="2400"/>
              <a:t>уязвимости или </a:t>
            </a:r>
            <a:endParaRPr lang="ru-RU" sz="2400" smtClean="0"/>
          </a:p>
          <a:p>
            <a:pPr marL="800100" lvl="1" indent="-342900">
              <a:buFont typeface="Arial" charset="0"/>
              <a:buChar char="•"/>
            </a:pPr>
            <a:r>
              <a:rPr lang="ru-RU" sz="2400" smtClean="0"/>
              <a:t>по </a:t>
            </a:r>
            <a:r>
              <a:rPr lang="ru-RU" sz="2400"/>
              <a:t>исключению возможности ее использования </a:t>
            </a:r>
            <a:br>
              <a:rPr lang="ru-RU" sz="2400"/>
            </a:b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9299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620688"/>
            <a:ext cx="80648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smtClean="0"/>
              <a:t>В </a:t>
            </a:r>
            <a:r>
              <a:rPr lang="ru-RU" sz="2400"/>
              <a:t>случаях, если был обнаружен образ </a:t>
            </a:r>
            <a:r>
              <a:rPr lang="ru-RU" sz="2400" b="1"/>
              <a:t>впервые</a:t>
            </a:r>
            <a:r>
              <a:rPr lang="ru-RU" sz="2400"/>
              <a:t> выявленной уязвимости, то САЗ помещает информацию о нем в БД уязвимостей с формированием </a:t>
            </a:r>
            <a:r>
              <a:rPr lang="ru-RU" sz="2400" b="1"/>
              <a:t>нового паспорта уязвимости нулевого дня. </a:t>
            </a:r>
            <a:endParaRPr lang="ru-RU" sz="2400" b="1" smtClean="0"/>
          </a:p>
          <a:p>
            <a:pPr marL="0" indent="0">
              <a:buNone/>
            </a:pPr>
            <a:endParaRPr lang="ru-RU" sz="2400" smtClean="0"/>
          </a:p>
          <a:p>
            <a:pPr marL="0" indent="0">
              <a:buNone/>
            </a:pPr>
            <a:r>
              <a:rPr lang="ru-RU" sz="2400" smtClean="0"/>
              <a:t>При </a:t>
            </a:r>
            <a:r>
              <a:rPr lang="ru-RU" sz="2400"/>
              <a:t>выпуске разработчиком ИС мер защиты информации, необходимых обновлений и при исправлении недостатков, уязвимость нулевого дня переходит в статус </a:t>
            </a:r>
            <a:r>
              <a:rPr lang="ru-RU" sz="2400" b="1"/>
              <a:t>известной уязвимости.</a:t>
            </a:r>
          </a:p>
          <a:p>
            <a:pPr marL="0" indent="0">
              <a:buNone/>
            </a:pPr>
            <a:endParaRPr lang="ru-RU" sz="2400" smtClean="0"/>
          </a:p>
          <a:p>
            <a:pPr marL="0" indent="0">
              <a:buNone/>
            </a:pPr>
            <a:r>
              <a:rPr lang="ru-RU" sz="2400"/>
              <a:t/>
            </a:r>
            <a:br>
              <a:rPr lang="ru-RU" sz="2400"/>
            </a:b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52514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404664"/>
            <a:ext cx="84969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Специалист по обеспечению безопасности ИС </a:t>
            </a:r>
            <a:r>
              <a:rPr lang="ru-RU" sz="2400" b="1" smtClean="0"/>
              <a:t>обязан</a:t>
            </a:r>
          </a:p>
          <a:p>
            <a:endParaRPr lang="ru-RU" sz="24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постоянно </a:t>
            </a:r>
            <a:r>
              <a:rPr lang="ru-RU" sz="2400"/>
              <a:t>проводить работу по </a:t>
            </a:r>
            <a:r>
              <a:rPr lang="ru-RU" sz="2400" smtClean="0"/>
              <a:t>выявлению </a:t>
            </a:r>
            <a:r>
              <a:rPr lang="ru-RU" sz="2400"/>
              <a:t>уязвимостей в </a:t>
            </a:r>
            <a:r>
              <a:rPr lang="ru-RU" sz="2400" smtClean="0"/>
              <a:t>системе,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четко </a:t>
            </a:r>
            <a:r>
              <a:rPr lang="ru-RU" sz="2400"/>
              <a:t>представлять и понимать процессы, протекающие в САЗ, 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следить </a:t>
            </a:r>
            <a:r>
              <a:rPr lang="ru-RU" sz="2400"/>
              <a:t>за обновлением (расширением) БД уязвимостей</a:t>
            </a:r>
            <a:r>
              <a:rPr lang="ru-RU" sz="2400" smtClean="0"/>
              <a:t>,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 </a:t>
            </a:r>
            <a:r>
              <a:rPr lang="ru-RU" sz="2400"/>
              <a:t>своевременно устранять недостатки в системе</a:t>
            </a:r>
            <a:r>
              <a:rPr lang="ru-RU" sz="2400" smtClean="0"/>
              <a:t>,</a:t>
            </a:r>
          </a:p>
          <a:p>
            <a:pPr marL="342900" indent="-342900">
              <a:buFont typeface="Wingdings" charset="2"/>
              <a:buChar char="Ø"/>
            </a:pPr>
            <a:endParaRPr lang="ru-RU" sz="1200" smtClean="0"/>
          </a:p>
          <a:p>
            <a:pPr marL="342900" indent="-342900">
              <a:buFont typeface="Wingdings" charset="2"/>
              <a:buChar char="Ø"/>
            </a:pPr>
            <a:r>
              <a:rPr lang="ru-RU" sz="2400" smtClean="0"/>
              <a:t> </a:t>
            </a:r>
            <a:r>
              <a:rPr lang="ru-RU" sz="2400"/>
              <a:t>устанавливать соответствующие меры защиты </a:t>
            </a:r>
            <a:r>
              <a:rPr lang="ru-RU" sz="2400" smtClean="0"/>
              <a:t>и </a:t>
            </a:r>
            <a:r>
              <a:rPr lang="ru-RU" sz="2400"/>
              <a:t>обновления на контролируемую ИС. </a:t>
            </a:r>
          </a:p>
        </p:txBody>
      </p:sp>
    </p:spTree>
    <p:extLst>
      <p:ext uri="{BB962C8B-B14F-4D97-AF65-F5344CB8AC3E}">
        <p14:creationId xmlns:p14="http://schemas.microsoft.com/office/powerpoint/2010/main" val="4081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58847"/>
            <a:ext cx="856895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>
                <a:solidFill>
                  <a:schemeClr val="accent1">
                    <a:lumMod val="75000"/>
                  </a:schemeClr>
                </a:solidFill>
              </a:rPr>
              <a:t>Справочник CVSS </a:t>
            </a:r>
            <a:r>
              <a:rPr lang="ru-RU" sz="2400"/>
              <a:t>Справочные сведения об общей системе оценки </a:t>
            </a:r>
            <a:r>
              <a:rPr lang="ru-RU" sz="2400" smtClean="0"/>
              <a:t>уязвимости</a:t>
            </a:r>
          </a:p>
          <a:p>
            <a:pPr>
              <a:buNone/>
            </a:pPr>
            <a:r>
              <a:rPr lang="ru-RU" sz="2400" smtClean="0"/>
              <a:t> </a:t>
            </a:r>
            <a:endParaRPr lang="ru-RU" sz="2400"/>
          </a:p>
          <a:p>
            <a:pPr>
              <a:buNone/>
            </a:pPr>
            <a:r>
              <a:rPr lang="ru-RU" sz="2400">
                <a:solidFill>
                  <a:schemeClr val="accent1">
                    <a:lumMod val="75000"/>
                  </a:schemeClr>
                </a:solidFill>
              </a:rPr>
              <a:t>ГОСТ Р 56545-2015 Защита информации. Уязвимости информационных систем. Правила описания уязвимостей.  </a:t>
            </a:r>
            <a:r>
              <a:rPr lang="ru-RU" sz="2400"/>
              <a:t>Утвержден и введен в действие Приказом Федерального агентства по техническому регулированию и метрологии от 19 августа 2015 г. №1180-ст </a:t>
            </a:r>
          </a:p>
          <a:p>
            <a:pPr>
              <a:buNone/>
            </a:pPr>
            <a:endParaRPr lang="ru-RU" sz="24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ru-RU" sz="2400" smtClean="0">
                <a:solidFill>
                  <a:schemeClr val="accent1">
                    <a:lumMod val="75000"/>
                  </a:schemeClr>
                </a:solidFill>
              </a:rPr>
              <a:t>ГОСТ </a:t>
            </a:r>
            <a:r>
              <a:rPr lang="ru-RU" sz="2400">
                <a:solidFill>
                  <a:schemeClr val="accent1">
                    <a:lumMod val="75000"/>
                  </a:schemeClr>
                </a:solidFill>
              </a:rPr>
              <a:t>Р 56546-2015 Защита информации. Уязвимости информационных систем. Классификация уязвимостей информационных систем.  </a:t>
            </a:r>
            <a:r>
              <a:rPr lang="ru-RU" sz="2400"/>
              <a:t>Утвержден и введен в действие Приказом Федерального агентства по техническому регулированию и метрологии от 19 августа 2015 г. №1181-ст </a:t>
            </a:r>
          </a:p>
          <a:p>
            <a:pPr>
              <a:buNone/>
            </a:pPr>
            <a:endParaRPr lang="ru-RU" sz="240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2400" smtClean="0">
                <a:solidFill>
                  <a:srgbClr val="0070C0"/>
                </a:solidFill>
              </a:rPr>
              <a:t>https</a:t>
            </a:r>
            <a:r>
              <a:rPr lang="en-US" sz="2400">
                <a:solidFill>
                  <a:srgbClr val="0070C0"/>
                </a:solidFill>
              </a:rPr>
              <a:t>://</a:t>
            </a:r>
            <a:r>
              <a:rPr lang="en-US" sz="2400" err="1">
                <a:solidFill>
                  <a:srgbClr val="0070C0"/>
                </a:solidFill>
              </a:rPr>
              <a:t>bdu.fstec.ru</a:t>
            </a:r>
            <a:r>
              <a:rPr lang="en-US" sz="2400">
                <a:solidFill>
                  <a:srgbClr val="0070C0"/>
                </a:solidFill>
              </a:rPr>
              <a:t>/documents/document/index/section/1</a:t>
            </a:r>
            <a:endParaRPr lang="ru-RU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01122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/>
              <a:t>Различные определения понятия </a:t>
            </a:r>
            <a:r>
              <a:rPr lang="ru-RU" altLang="ru-RU" sz="3600"/>
              <a:t>угрозы</a:t>
            </a:r>
          </a:p>
          <a:p>
            <a:endParaRPr lang="ru-RU" smtClean="0"/>
          </a:p>
          <a:p>
            <a:r>
              <a:rPr lang="ru-RU" altLang="ru-RU" sz="2800" b="1" smtClean="0"/>
              <a:t>Угроза - </a:t>
            </a:r>
            <a:r>
              <a:rPr lang="ru-RU" altLang="ru-RU" sz="2800" smtClean="0"/>
              <a:t>потенциальная причина инцидента, который может повлечь за собой нанесение урона системе или организации </a:t>
            </a:r>
          </a:p>
          <a:p>
            <a:pPr algn="r"/>
            <a:r>
              <a:rPr lang="en-US" altLang="ru-RU" sz="2800"/>
              <a:t>ISO/IEC </a:t>
            </a:r>
            <a:r>
              <a:rPr lang="en-US" altLang="ru-RU" sz="2800" smtClean="0"/>
              <a:t>13335-1:2004</a:t>
            </a:r>
            <a:endParaRPr lang="ru-RU" altLang="ru-RU" sz="2800"/>
          </a:p>
          <a:p>
            <a:endParaRPr lang="ru-RU" altLang="ru-RU" sz="2800" b="1" smtClean="0"/>
          </a:p>
          <a:p>
            <a:r>
              <a:rPr lang="ru-RU" altLang="ru-RU" sz="2800" b="1" smtClean="0"/>
              <a:t>Угроза информационной системе</a:t>
            </a:r>
          </a:p>
          <a:p>
            <a:r>
              <a:rPr lang="ru-RU" altLang="ru-RU" sz="2800" smtClean="0"/>
              <a:t> - потенциально возможное событие, действие, процесс или явление, которое может вызвать нанесение ущерба (материального, морального или иного) ресурсам системы.</a:t>
            </a:r>
          </a:p>
          <a:p>
            <a:endParaRPr lang="ru-RU" altLang="ru-RU" sz="2400" smtClean="0"/>
          </a:p>
          <a:p>
            <a:endParaRPr lang="ru-RU" altLang="ru-RU" sz="240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4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764704"/>
            <a:ext cx="777686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800" u="sng" smtClean="0"/>
              <a:t>Угрозы</a:t>
            </a:r>
            <a:r>
              <a:rPr lang="ru-RU" altLang="ru-RU" sz="2800" smtClean="0"/>
              <a:t> безопасности информационных систем и </a:t>
            </a:r>
            <a:r>
              <a:rPr lang="ru-RU" altLang="ru-RU" sz="2800" u="sng" smtClean="0"/>
              <a:t>требования</a:t>
            </a:r>
            <a:r>
              <a:rPr lang="ru-RU" altLang="ru-RU" sz="2800" smtClean="0"/>
              <a:t> по осуществлению политики безопасности организации должны быть  </a:t>
            </a:r>
            <a:r>
              <a:rPr lang="ru-RU" altLang="ru-RU" sz="2800" b="1" smtClean="0"/>
              <a:t>ясно сформулированы</a:t>
            </a:r>
            <a:r>
              <a:rPr lang="ru-RU" altLang="ru-RU" sz="2800" smtClean="0"/>
              <a:t>, а предложенные </a:t>
            </a:r>
            <a:r>
              <a:rPr lang="ru-RU" altLang="ru-RU" sz="2800" u="sng" smtClean="0"/>
              <a:t>меры</a:t>
            </a:r>
            <a:r>
              <a:rPr lang="ru-RU" altLang="ru-RU" sz="2800" smtClean="0"/>
              <a:t> обеспечения безопасности – доказуемо </a:t>
            </a:r>
            <a:r>
              <a:rPr lang="ru-RU" altLang="ru-RU" sz="2800" b="1" smtClean="0"/>
              <a:t>достаточны</a:t>
            </a:r>
            <a:r>
              <a:rPr lang="ru-RU" altLang="ru-RU" sz="2800" smtClean="0"/>
              <a:t> для решения задач безопасности.</a:t>
            </a:r>
          </a:p>
          <a:p>
            <a:endParaRPr lang="ru-RU" altLang="ru-RU" sz="280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5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500042"/>
            <a:ext cx="850112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Параметры угроз </a:t>
            </a:r>
            <a:endParaRPr lang="ru-RU" sz="4800" smtClean="0"/>
          </a:p>
          <a:p>
            <a:pPr algn="ctr"/>
            <a:endParaRPr lang="ru-RU" sz="2400"/>
          </a:p>
          <a:p>
            <a:pPr>
              <a:spcBef>
                <a:spcPts val="600"/>
              </a:spcBef>
            </a:pPr>
            <a:r>
              <a:rPr lang="ru-RU" sz="3200" smtClean="0"/>
              <a:t>•Характер </a:t>
            </a:r>
            <a:r>
              <a:rPr lang="ru-RU" sz="3200"/>
              <a:t>угрозы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•Источник угрозы </a:t>
            </a:r>
          </a:p>
          <a:p>
            <a:pPr>
              <a:spcBef>
                <a:spcPts val="600"/>
              </a:spcBef>
            </a:pPr>
            <a:r>
              <a:rPr lang="ru-RU" sz="3200"/>
              <a:t>•Вид воздействия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•Используемые уязвимости </a:t>
            </a:r>
          </a:p>
          <a:p>
            <a:pPr>
              <a:spcBef>
                <a:spcPts val="600"/>
              </a:spcBef>
            </a:pPr>
            <a:r>
              <a:rPr lang="ru-RU" sz="3200"/>
              <a:t>•Объект воздействия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•Нарушаемая характеристика безопасности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9532" y="573643"/>
            <a:ext cx="842493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Уязвимости</a:t>
            </a:r>
          </a:p>
          <a:p>
            <a:r>
              <a:rPr lang="ru-RU" sz="2400" dirty="0" smtClean="0"/>
              <a:t> </a:t>
            </a:r>
          </a:p>
          <a:p>
            <a:r>
              <a:rPr lang="ru-RU" sz="2400" dirty="0" smtClean="0"/>
              <a:t>присущи </a:t>
            </a:r>
            <a:r>
              <a:rPr lang="ru-RU" sz="2400" dirty="0"/>
              <a:t>объекту информатизации, неотделимы от него и </a:t>
            </a:r>
            <a:endParaRPr lang="en-US" sz="2400" dirty="0" smtClean="0"/>
          </a:p>
          <a:p>
            <a:r>
              <a:rPr lang="ru-RU" sz="2400" dirty="0" smtClean="0"/>
              <a:t>обуславливаются: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недостатками </a:t>
            </a:r>
            <a:r>
              <a:rPr lang="ru-RU" sz="2400" dirty="0"/>
              <a:t>процесса </a:t>
            </a:r>
            <a:r>
              <a:rPr lang="ru-RU" sz="2400" dirty="0" smtClean="0"/>
              <a:t>функционирования ИС,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свойствами </a:t>
            </a:r>
            <a:r>
              <a:rPr lang="ru-RU" sz="2400" dirty="0"/>
              <a:t>архитектуры </a:t>
            </a:r>
            <a:r>
              <a:rPr lang="ru-RU" sz="2400" dirty="0" smtClean="0"/>
              <a:t>ИС,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особенностями </a:t>
            </a:r>
            <a:r>
              <a:rPr lang="ru-RU" sz="2400" dirty="0"/>
              <a:t>протоколов обмена и </a:t>
            </a:r>
            <a:r>
              <a:rPr lang="ru-RU" sz="2400" dirty="0" smtClean="0"/>
              <a:t>интерфейсов </a:t>
            </a:r>
            <a:r>
              <a:rPr lang="ru-RU" sz="2400" dirty="0"/>
              <a:t>ИС</a:t>
            </a:r>
            <a:r>
              <a:rPr lang="ru-RU" sz="2400" dirty="0" smtClean="0"/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применяемыми </a:t>
            </a:r>
            <a:r>
              <a:rPr lang="ru-RU" sz="2400" dirty="0"/>
              <a:t>программным обеспечением </a:t>
            </a:r>
            <a:r>
              <a:rPr lang="ru-RU" sz="2400" dirty="0" smtClean="0"/>
              <a:t>ИС,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аппаратной платформой </a:t>
            </a:r>
            <a:r>
              <a:rPr lang="ru-RU" sz="2400" dirty="0"/>
              <a:t>ИС</a:t>
            </a:r>
            <a:r>
              <a:rPr lang="ru-RU" sz="2400" dirty="0" smtClean="0"/>
              <a:t>,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условиями </a:t>
            </a:r>
            <a:r>
              <a:rPr lang="ru-RU" sz="2400" dirty="0"/>
              <a:t>эксплуатации </a:t>
            </a:r>
            <a:r>
              <a:rPr lang="ru-RU" sz="2400" dirty="0" smtClean="0"/>
              <a:t>ИС,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условиями локализации </a:t>
            </a:r>
            <a:r>
              <a:rPr lang="ru-RU" sz="2400" dirty="0"/>
              <a:t>ИС</a:t>
            </a:r>
          </a:p>
        </p:txBody>
      </p:sp>
    </p:spTree>
    <p:extLst>
      <p:ext uri="{BB962C8B-B14F-4D97-AF65-F5344CB8AC3E}">
        <p14:creationId xmlns:p14="http://schemas.microsoft.com/office/powerpoint/2010/main" val="2739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2910" y="1714488"/>
            <a:ext cx="800105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Характер </a:t>
            </a:r>
            <a:r>
              <a:rPr lang="ru-RU" sz="4800" smtClean="0"/>
              <a:t>угрозы</a:t>
            </a:r>
          </a:p>
          <a:p>
            <a:pPr algn="ctr"/>
            <a:r>
              <a:rPr lang="ru-RU" sz="4000" smtClean="0"/>
              <a:t> </a:t>
            </a:r>
            <a:endParaRPr lang="ru-RU" sz="4000"/>
          </a:p>
          <a:p>
            <a:r>
              <a:rPr lang="ru-RU" sz="3600"/>
              <a:t>•Организационные угрозы </a:t>
            </a:r>
          </a:p>
          <a:p>
            <a:r>
              <a:rPr lang="ru-RU" sz="3600"/>
              <a:t>•Технологические угрозы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1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0034" y="285729"/>
            <a:ext cx="828680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Источник угрозы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•Внешние нарушители </a:t>
            </a:r>
          </a:p>
          <a:p>
            <a:pPr>
              <a:spcBef>
                <a:spcPts val="600"/>
              </a:spcBef>
            </a:pPr>
            <a:r>
              <a:rPr lang="ru-RU" sz="3200"/>
              <a:t>•Внутренние нарушители </a:t>
            </a:r>
          </a:p>
          <a:p>
            <a:pPr>
              <a:spcBef>
                <a:spcPts val="600"/>
              </a:spcBef>
            </a:pPr>
            <a:r>
              <a:rPr lang="ru-RU" sz="3200"/>
              <a:t>•Отказ оборудования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•Стихийные бедствия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•Аварии и чрезвычайные ситуации (пожар, нарушение коммуникаций и т.п.) </a:t>
            </a:r>
          </a:p>
          <a:p>
            <a:pPr>
              <a:spcBef>
                <a:spcPts val="600"/>
              </a:spcBef>
            </a:pPr>
            <a:r>
              <a:rPr lang="ru-RU" sz="3200"/>
              <a:t>•Регулирующие органы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1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1214422"/>
            <a:ext cx="85011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Вид воздействия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4000"/>
              <a:t>•Физическое воздействие </a:t>
            </a:r>
          </a:p>
          <a:p>
            <a:pPr>
              <a:spcBef>
                <a:spcPts val="600"/>
              </a:spcBef>
            </a:pPr>
            <a:r>
              <a:rPr lang="ru-RU" sz="4000"/>
              <a:t>•Логическое воздействие </a:t>
            </a:r>
          </a:p>
          <a:p>
            <a:pPr>
              <a:spcBef>
                <a:spcPts val="600"/>
              </a:spcBef>
            </a:pPr>
            <a:r>
              <a:rPr lang="ru-RU" sz="4000"/>
              <a:t>•Социальное воздействие </a:t>
            </a:r>
          </a:p>
          <a:p>
            <a:pPr>
              <a:spcBef>
                <a:spcPts val="600"/>
              </a:spcBef>
            </a:pPr>
            <a:r>
              <a:rPr lang="ru-RU" sz="4000"/>
              <a:t>•Ошибки персонала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8596" y="1142984"/>
            <a:ext cx="814393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Используемые уязвимости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600" smtClean="0"/>
              <a:t>•</a:t>
            </a:r>
            <a:r>
              <a:rPr lang="ru-RU" sz="3200" smtClean="0"/>
              <a:t>Программного </a:t>
            </a:r>
            <a:r>
              <a:rPr lang="ru-RU" sz="3200"/>
              <a:t>обеспечения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•Протоколов обмена информацией </a:t>
            </a:r>
          </a:p>
          <a:p>
            <a:pPr>
              <a:spcBef>
                <a:spcPts val="600"/>
              </a:spcBef>
            </a:pPr>
            <a:r>
              <a:rPr lang="ru-RU" sz="3200"/>
              <a:t>•</a:t>
            </a:r>
            <a:r>
              <a:rPr lang="ru-RU" sz="3200" smtClean="0"/>
              <a:t>Ошибок </a:t>
            </a:r>
            <a:r>
              <a:rPr lang="ru-RU" sz="3200"/>
              <a:t>в конфигурации </a:t>
            </a:r>
          </a:p>
          <a:p>
            <a:pPr>
              <a:spcBef>
                <a:spcPts val="600"/>
              </a:spcBef>
            </a:pPr>
            <a:r>
              <a:rPr lang="ru-RU" sz="3200"/>
              <a:t>•Организационных мер по защите информации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8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0034" y="357166"/>
            <a:ext cx="835824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Объект воздействия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•Оборудование </a:t>
            </a:r>
          </a:p>
          <a:p>
            <a:pPr>
              <a:spcBef>
                <a:spcPts val="600"/>
              </a:spcBef>
            </a:pPr>
            <a:r>
              <a:rPr lang="ru-RU" sz="3200"/>
              <a:t>•Поддерживающая инфраструктура </a:t>
            </a:r>
          </a:p>
          <a:p>
            <a:pPr>
              <a:spcBef>
                <a:spcPts val="600"/>
              </a:spcBef>
            </a:pPr>
            <a:r>
              <a:rPr lang="ru-RU" sz="3200"/>
              <a:t>•Каналы связи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•Программное обеспечение </a:t>
            </a:r>
          </a:p>
          <a:p>
            <a:pPr>
              <a:spcBef>
                <a:spcPts val="600"/>
              </a:spcBef>
            </a:pPr>
            <a:r>
              <a:rPr lang="ru-RU" sz="3200"/>
              <a:t>•Данные </a:t>
            </a:r>
          </a:p>
          <a:p>
            <a:pPr>
              <a:spcBef>
                <a:spcPts val="600"/>
              </a:spcBef>
            </a:pPr>
            <a:r>
              <a:rPr lang="ru-RU" sz="3200"/>
              <a:t>•Персонал </a:t>
            </a:r>
          </a:p>
          <a:p>
            <a:pPr>
              <a:spcBef>
                <a:spcPts val="600"/>
              </a:spcBef>
            </a:pPr>
            <a:r>
              <a:rPr lang="ru-RU" sz="3200"/>
              <a:t>•Пользователи </a:t>
            </a:r>
          </a:p>
          <a:p>
            <a:pPr>
              <a:spcBef>
                <a:spcPts val="600"/>
              </a:spcBef>
            </a:pPr>
            <a:r>
              <a:rPr lang="ru-RU" sz="3200"/>
              <a:t>•Сервисы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76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1357298"/>
            <a:ext cx="8286808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400"/>
              <a:t>Нарушаемые характеристики </a:t>
            </a:r>
            <a:r>
              <a:rPr lang="ru-RU" sz="4400" smtClean="0"/>
              <a:t>безопасности</a:t>
            </a:r>
          </a:p>
          <a:p>
            <a:r>
              <a:rPr lang="ru-RU" sz="4800" smtClean="0"/>
              <a:t> </a:t>
            </a:r>
            <a:endParaRPr lang="ru-RU" sz="4800"/>
          </a:p>
          <a:p>
            <a:pPr>
              <a:spcBef>
                <a:spcPts val="600"/>
              </a:spcBef>
            </a:pPr>
            <a:r>
              <a:rPr lang="ru-RU" sz="3200"/>
              <a:t>•Целостность </a:t>
            </a:r>
          </a:p>
          <a:p>
            <a:pPr>
              <a:spcBef>
                <a:spcPts val="600"/>
              </a:spcBef>
            </a:pPr>
            <a:r>
              <a:rPr lang="ru-RU" sz="3200"/>
              <a:t>•Конфиденциальность </a:t>
            </a:r>
          </a:p>
          <a:p>
            <a:pPr>
              <a:spcBef>
                <a:spcPts val="600"/>
              </a:spcBef>
            </a:pPr>
            <a:r>
              <a:rPr lang="ru-RU" sz="3200"/>
              <a:t>•Доступность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5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1071546"/>
            <a:ext cx="8429684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800"/>
              <a:t>Подходы к классификации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•Подход «Оранжевой книги» и «Общих критериев»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•Промышленный подход </a:t>
            </a:r>
          </a:p>
          <a:p>
            <a:pPr>
              <a:spcBef>
                <a:spcPts val="600"/>
              </a:spcBef>
            </a:pPr>
            <a:r>
              <a:rPr lang="ru-RU" sz="3200"/>
              <a:t>•Антивирусный подход </a:t>
            </a:r>
          </a:p>
          <a:p>
            <a:pPr>
              <a:spcBef>
                <a:spcPts val="600"/>
              </a:spcBef>
            </a:pPr>
            <a:r>
              <a:rPr lang="ru-RU" sz="3200"/>
              <a:t>•Полная карта угроз </a:t>
            </a:r>
          </a:p>
          <a:p>
            <a:pPr>
              <a:spcBef>
                <a:spcPts val="600"/>
              </a:spcBef>
            </a:pPr>
            <a:r>
              <a:rPr lang="en-US" sz="3200"/>
              <a:t>•OCTAVE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22431"/>
            <a:ext cx="424847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«</a:t>
            </a:r>
            <a:r>
              <a:rPr lang="ru-RU" sz="2800" b="1" dirty="0"/>
              <a:t>Оранжевая книга» </a:t>
            </a:r>
          </a:p>
          <a:p>
            <a:r>
              <a:rPr lang="ru-RU" sz="2800" dirty="0" smtClean="0"/>
              <a:t>Стандарт</a:t>
            </a:r>
            <a:r>
              <a:rPr lang="ru-RU" sz="2800" b="1" dirty="0" smtClean="0"/>
              <a:t> </a:t>
            </a:r>
            <a:r>
              <a:rPr lang="ru-RU" sz="2800" b="1" dirty="0"/>
              <a:t>«Критерии оценки доверенных компьютерных систем» </a:t>
            </a:r>
            <a:endParaRPr lang="ru-RU" sz="2800" b="1" dirty="0" smtClean="0"/>
          </a:p>
          <a:p>
            <a:r>
              <a:rPr lang="ru-RU" sz="2800" b="1" dirty="0" smtClean="0"/>
              <a:t>/</a:t>
            </a:r>
            <a:r>
              <a:rPr lang="ru-RU" sz="2800" b="1" dirty="0"/>
              <a:t>Trusted </a:t>
            </a:r>
            <a:r>
              <a:rPr lang="ru-RU" sz="2800" b="1" dirty="0" err="1"/>
              <a:t>Computer</a:t>
            </a:r>
            <a:r>
              <a:rPr lang="ru-RU" sz="2800" b="1" dirty="0"/>
              <a:t> System Evaluation </a:t>
            </a:r>
            <a:r>
              <a:rPr lang="ru-RU" sz="2800" b="1" dirty="0" err="1"/>
              <a:t>Criteria</a:t>
            </a:r>
            <a:r>
              <a:rPr lang="ru-RU" sz="2800" b="1" dirty="0"/>
              <a:t>/</a:t>
            </a:r>
            <a:r>
              <a:rPr lang="ru-RU" sz="2800" dirty="0"/>
              <a:t>, более известный как </a:t>
            </a:r>
            <a:r>
              <a:rPr lang="ru-RU" sz="2600" dirty="0"/>
              <a:t>«</a:t>
            </a:r>
            <a:r>
              <a:rPr lang="ru-RU" sz="2600" b="1" dirty="0"/>
              <a:t>Оранжевая книга</a:t>
            </a:r>
            <a:r>
              <a:rPr lang="ru-RU" sz="2600" dirty="0"/>
              <a:t>», </a:t>
            </a:r>
            <a:r>
              <a:rPr lang="ru-RU" sz="2600" dirty="0" smtClean="0"/>
              <a:t>был </a:t>
            </a:r>
            <a:r>
              <a:rPr lang="ru-RU" sz="2600" dirty="0"/>
              <a:t>разработан Министерством Обороны США в 1983 г. и стал первым в </a:t>
            </a:r>
            <a:r>
              <a:rPr lang="ru-RU" sz="2600" dirty="0" smtClean="0"/>
              <a:t>истории</a:t>
            </a:r>
            <a:endParaRPr lang="ru-RU" sz="26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78" y="0"/>
            <a:ext cx="4368317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5960893"/>
            <a:ext cx="88328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общедоступным оценочным стандартом в области ИБ.</a:t>
            </a:r>
          </a:p>
        </p:txBody>
      </p:sp>
    </p:spTree>
    <p:extLst>
      <p:ext uri="{BB962C8B-B14F-4D97-AF65-F5344CB8AC3E}">
        <p14:creationId xmlns:p14="http://schemas.microsoft.com/office/powerpoint/2010/main" val="12351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32656"/>
            <a:ext cx="4752528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 smtClean="0"/>
          </a:p>
          <a:p>
            <a:r>
              <a:rPr lang="ru-RU" sz="2800" b="1" dirty="0"/>
              <a:t>Общие критерии</a:t>
            </a:r>
            <a:r>
              <a:rPr lang="ru-RU" sz="2800" dirty="0"/>
              <a:t> оценки защищённости </a:t>
            </a:r>
            <a:r>
              <a:rPr lang="ru-RU" sz="2800" b="1" dirty="0"/>
              <a:t>информационных технологий</a:t>
            </a:r>
            <a:r>
              <a:rPr lang="ru-RU" sz="2800" dirty="0"/>
              <a:t>, </a:t>
            </a:r>
            <a:r>
              <a:rPr lang="ru-RU" sz="2800" b="1" dirty="0"/>
              <a:t>Общие критерии</a:t>
            </a:r>
            <a:r>
              <a:rPr lang="ru-RU" sz="2800" dirty="0"/>
              <a:t>, </a:t>
            </a:r>
            <a:r>
              <a:rPr lang="ru-RU" sz="2800" b="1" dirty="0"/>
              <a:t>ОК </a:t>
            </a:r>
            <a:endParaRPr lang="ru-RU" sz="2800" b="1" dirty="0" smtClean="0"/>
          </a:p>
          <a:p>
            <a:r>
              <a:rPr lang="ru-RU" sz="2800" dirty="0" smtClean="0"/>
              <a:t>(Common </a:t>
            </a:r>
            <a:r>
              <a:rPr lang="ru-RU" sz="2800" dirty="0" err="1"/>
              <a:t>Criteria</a:t>
            </a:r>
            <a:r>
              <a:rPr lang="ru-RU" sz="2800" dirty="0"/>
              <a:t> </a:t>
            </a:r>
            <a:r>
              <a:rPr lang="ru-RU" sz="2800" dirty="0" err="1"/>
              <a:t>for</a:t>
            </a:r>
            <a:r>
              <a:rPr lang="ru-RU" sz="2800" dirty="0"/>
              <a:t> Information </a:t>
            </a:r>
            <a:r>
              <a:rPr lang="ru-RU" sz="2800" dirty="0" err="1"/>
              <a:t>Technology</a:t>
            </a:r>
            <a:r>
              <a:rPr lang="ru-RU" sz="2800" dirty="0"/>
              <a:t> </a:t>
            </a:r>
            <a:r>
              <a:rPr lang="ru-RU" sz="2800" b="1" dirty="0"/>
              <a:t>Security</a:t>
            </a:r>
            <a:r>
              <a:rPr lang="ru-RU" sz="2800" dirty="0"/>
              <a:t> Evaluation, Common </a:t>
            </a:r>
            <a:r>
              <a:rPr lang="ru-RU" sz="2800" dirty="0" err="1"/>
              <a:t>Criteria</a:t>
            </a:r>
            <a:r>
              <a:rPr lang="ru-RU" sz="2800" dirty="0"/>
              <a:t>, CC) — принятый в России международный стандарт по компьютерной </a:t>
            </a:r>
            <a:r>
              <a:rPr lang="ru-RU" sz="2800" b="1" dirty="0"/>
              <a:t>безопасности</a:t>
            </a:r>
            <a:r>
              <a:rPr lang="ru-RU" sz="2800" dirty="0"/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88764"/>
            <a:ext cx="3822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142852"/>
            <a:ext cx="850112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/>
          </a:p>
          <a:p>
            <a:pPr algn="ctr"/>
            <a:r>
              <a:rPr lang="ru-RU" sz="4400"/>
              <a:t>Подход «Оранжевой книги» и «Общих критериев» </a:t>
            </a:r>
            <a:endParaRPr lang="ru-RU" sz="4400" smtClean="0"/>
          </a:p>
          <a:p>
            <a:endParaRPr lang="ru-RU"/>
          </a:p>
          <a:p>
            <a:r>
              <a:rPr lang="ru-RU" sz="2800" smtClean="0"/>
              <a:t>заключается </a:t>
            </a:r>
            <a:r>
              <a:rPr lang="ru-RU" sz="2800"/>
              <a:t>в сведении всех угроз к трем основным классам — угрозам нарушения конфиденциальности, доступности и целостности. Данная классификация построена, в первую очередь, для оценки степени обеспечения ИБ в ИС. Соответственно, вопросы противодействия рассматриваются с точки зрения именно «оценки», а не «рекомендаций» для построения защищенных ИС.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8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9532" y="573643"/>
            <a:ext cx="842493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Уязвимости</a:t>
            </a:r>
          </a:p>
          <a:p>
            <a:endParaRPr lang="ru-RU" sz="2400" dirty="0" smtClean="0"/>
          </a:p>
          <a:p>
            <a:r>
              <a:rPr lang="ru-RU" sz="2400" dirty="0" smtClean="0"/>
              <a:t>используются источниками </a:t>
            </a:r>
            <a:r>
              <a:rPr lang="ru-RU" sz="2400" dirty="0"/>
              <a:t>угроз</a:t>
            </a:r>
            <a:r>
              <a:rPr lang="ru-RU" sz="2400" dirty="0" smtClean="0"/>
              <a:t> для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нарушения </a:t>
            </a:r>
            <a:r>
              <a:rPr lang="ru-RU" sz="2400" dirty="0"/>
              <a:t>безопасности информации, </a:t>
            </a:r>
            <a:endParaRPr lang="ru-RU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получения </a:t>
            </a:r>
            <a:r>
              <a:rPr lang="ru-RU" sz="2400" dirty="0"/>
              <a:t>незаконной </a:t>
            </a:r>
            <a:r>
              <a:rPr lang="ru-RU" sz="2400" dirty="0" smtClean="0"/>
              <a:t>выгоды,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нанесения ущерба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ru-RU" sz="2400" dirty="0" smtClean="0"/>
              <a:t>собственнику</a:t>
            </a:r>
            <a:r>
              <a:rPr lang="ru-RU" sz="2400" dirty="0"/>
              <a:t>, </a:t>
            </a:r>
            <a:endParaRPr lang="ru-RU" sz="2400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ru-RU" sz="2400" dirty="0" smtClean="0"/>
              <a:t>владельцу</a:t>
            </a:r>
            <a:r>
              <a:rPr lang="ru-RU" sz="2400" dirty="0"/>
              <a:t>, </a:t>
            </a:r>
            <a:endParaRPr lang="ru-RU" sz="2400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ru-RU" sz="2400" dirty="0" smtClean="0"/>
              <a:t>пользователю информации. </a:t>
            </a:r>
          </a:p>
          <a:p>
            <a:endParaRPr lang="ru-RU" sz="2400" dirty="0"/>
          </a:p>
          <a:p>
            <a:r>
              <a:rPr lang="ru-RU" sz="2400" dirty="0" smtClean="0"/>
              <a:t>Кроме </a:t>
            </a:r>
            <a:r>
              <a:rPr lang="ru-RU" sz="2400" dirty="0"/>
              <a:t>того, возможны действия источников угроз по активации тех или иных уязвимостей, не связанные со злым </a:t>
            </a:r>
            <a:r>
              <a:rPr lang="ru-RU" sz="2400" dirty="0" smtClean="0"/>
              <a:t>умыслом</a:t>
            </a:r>
          </a:p>
        </p:txBody>
      </p:sp>
    </p:spTree>
    <p:extLst>
      <p:ext uri="{BB962C8B-B14F-4D97-AF65-F5344CB8AC3E}">
        <p14:creationId xmlns:p14="http://schemas.microsoft.com/office/powerpoint/2010/main" val="3138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77763"/>
            <a:ext cx="8715436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Промышленный </a:t>
            </a:r>
            <a:r>
              <a:rPr lang="ru-RU" sz="4800"/>
              <a:t>подход </a:t>
            </a:r>
            <a:endParaRPr lang="ru-RU" sz="48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2800"/>
              <a:t>•Основная задача промышленного подхода создание универсальной классификации угроз, которая может использоваться в аналитическом ПО. </a:t>
            </a:r>
          </a:p>
          <a:p>
            <a:pPr>
              <a:spcBef>
                <a:spcPts val="600"/>
              </a:spcBef>
            </a:pPr>
            <a:r>
              <a:rPr lang="ru-RU" sz="2800"/>
              <a:t>•Основной принцип: попадание угроз только под один классификационный признак. При этом появляется возможность формализации и программно-аппаратной реализации однозначного противодействия всем угрозам, попадающим под один классификационный признак. </a:t>
            </a:r>
          </a:p>
          <a:p>
            <a:pPr>
              <a:spcBef>
                <a:spcPts val="600"/>
              </a:spcBef>
            </a:pPr>
            <a:r>
              <a:rPr lang="ru-RU" sz="2800"/>
              <a:t>•Далее строится иерархия признаков, которые определяют дерево угроз.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8596" y="1142984"/>
            <a:ext cx="828680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Антивирусный </a:t>
            </a:r>
            <a:r>
              <a:rPr lang="ru-RU" sz="4800"/>
              <a:t>подход </a:t>
            </a:r>
            <a:endParaRPr lang="ru-RU" sz="4800" smtClean="0"/>
          </a:p>
          <a:p>
            <a:endParaRPr lang="ru-RU"/>
          </a:p>
          <a:p>
            <a:endParaRPr lang="ru-RU" sz="3200" smtClean="0"/>
          </a:p>
          <a:p>
            <a:r>
              <a:rPr lang="ru-RU" sz="3200" smtClean="0"/>
              <a:t>Частный </a:t>
            </a:r>
            <a:r>
              <a:rPr lang="ru-RU" sz="3200"/>
              <a:t>случай промышленного подхода, охватывает подмножество угроз связанных с эксплуатацией уязвимостей программного обеспечения. В качестве основы для классификации выбраны типы вредоносного ПО.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"/>
            <a:ext cx="8715436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Полная </a:t>
            </a:r>
            <a:r>
              <a:rPr lang="ru-RU" sz="4800"/>
              <a:t>карта угроз </a:t>
            </a:r>
            <a:endParaRPr lang="ru-RU" sz="4800" smtClean="0"/>
          </a:p>
          <a:p>
            <a:endParaRPr lang="ru-RU"/>
          </a:p>
          <a:p>
            <a:r>
              <a:rPr lang="ru-RU" sz="3200"/>
              <a:t>•Данный подход в качестве входных данных использует следующие параметры: </a:t>
            </a:r>
          </a:p>
          <a:p>
            <a:pPr indent="361950"/>
            <a:r>
              <a:rPr lang="ru-RU" sz="2000"/>
              <a:t>•</a:t>
            </a:r>
            <a:r>
              <a:rPr lang="ru-RU" sz="3200"/>
              <a:t>Источник угрозы </a:t>
            </a:r>
          </a:p>
          <a:p>
            <a:pPr indent="361950"/>
            <a:r>
              <a:rPr lang="ru-RU" sz="2000"/>
              <a:t>•</a:t>
            </a:r>
            <a:r>
              <a:rPr lang="ru-RU" sz="3200"/>
              <a:t>Уязвимость </a:t>
            </a:r>
          </a:p>
          <a:p>
            <a:pPr indent="361950"/>
            <a:r>
              <a:rPr lang="ru-RU" sz="2000"/>
              <a:t>•</a:t>
            </a:r>
            <a:r>
              <a:rPr lang="ru-RU" sz="3200"/>
              <a:t>Метод атаки </a:t>
            </a:r>
          </a:p>
          <a:p>
            <a:pPr indent="361950"/>
            <a:r>
              <a:rPr lang="ru-RU" sz="2000"/>
              <a:t>•</a:t>
            </a:r>
            <a:r>
              <a:rPr lang="ru-RU" sz="3200"/>
              <a:t>Ущерб </a:t>
            </a:r>
          </a:p>
          <a:p>
            <a:r>
              <a:rPr lang="ru-RU" sz="3200"/>
              <a:t>•На первом этапе производится идентификация всех параметров. Вторым этапом производится сопоставление идентифицированных параметров и формирование актуальных угроз.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4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8531"/>
            <a:ext cx="8715436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smtClean="0"/>
              <a:t>Классификация </a:t>
            </a:r>
            <a:r>
              <a:rPr lang="ru-RU" sz="4400"/>
              <a:t>угроз </a:t>
            </a:r>
            <a:r>
              <a:rPr lang="en-US" sz="4400"/>
              <a:t>Digital Security </a:t>
            </a:r>
            <a:endParaRPr lang="ru-RU" sz="4400" smtClean="0"/>
          </a:p>
          <a:p>
            <a:endParaRPr lang="en-US"/>
          </a:p>
          <a:p>
            <a:r>
              <a:rPr lang="ru-RU" sz="2400"/>
              <a:t>•Классификация DSECCT является ярким примером промышленного подхода к классификации угроз. Данная классификация была разработана для применения в программном обеспечении, позволяющем автоматизировать процесс оценки рисков информационной безопасности. </a:t>
            </a:r>
          </a:p>
          <a:p>
            <a:r>
              <a:rPr lang="ru-RU" sz="2400"/>
              <a:t>•Классификация представляет собой дерево, имеющее 4 уровня ветвления, соответственно используется 4 параметра угроз: </a:t>
            </a:r>
          </a:p>
          <a:p>
            <a:pPr indent="447675"/>
            <a:r>
              <a:rPr lang="ru-RU" sz="2400"/>
              <a:t>•Характер угрозы </a:t>
            </a:r>
          </a:p>
          <a:p>
            <a:pPr indent="447675"/>
            <a:r>
              <a:rPr lang="ru-RU" sz="2400"/>
              <a:t>•Вид воздействия </a:t>
            </a:r>
          </a:p>
          <a:p>
            <a:pPr indent="447675"/>
            <a:r>
              <a:rPr lang="ru-RU" sz="2400"/>
              <a:t>•Источник угрозы </a:t>
            </a:r>
          </a:p>
          <a:p>
            <a:pPr indent="447675"/>
            <a:r>
              <a:rPr lang="ru-RU" sz="2400"/>
              <a:t>•Объект воздействия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1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35716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Характер угрозы</a:t>
            </a:r>
          </a:p>
          <a:p>
            <a:endParaRPr lang="ru-RU"/>
          </a:p>
          <a:p>
            <a:r>
              <a:rPr lang="ru-RU" smtClean="0"/>
              <a:t> </a:t>
            </a:r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42844" y="1928801"/>
          <a:ext cx="8786873" cy="403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4710"/>
                <a:gridCol w="2143140"/>
                <a:gridCol w="3429023"/>
              </a:tblGrid>
              <a:tr h="133351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Технологические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333510"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Угрозы информационной безопасности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351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Организационные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V="1">
            <a:off x="3357554" y="2571744"/>
            <a:ext cx="2143140" cy="121444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3357554" y="3857628"/>
            <a:ext cx="2143140" cy="114300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142844" y="1928802"/>
          <a:ext cx="8786873" cy="403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4710"/>
                <a:gridCol w="2143140"/>
                <a:gridCol w="3429023"/>
              </a:tblGrid>
              <a:tr h="133351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Технологические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333510"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Угрозы информационной безопасности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351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smtClean="0"/>
                        <a:t>Организационные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8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142852"/>
            <a:ext cx="835824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smtClean="0"/>
              <a:t>Вид воздействия</a:t>
            </a:r>
          </a:p>
          <a:p>
            <a:endParaRPr lang="ru-RU" sz="4400" smtClean="0"/>
          </a:p>
          <a:p>
            <a:pPr algn="ctr"/>
            <a:endParaRPr lang="ru-RU" sz="4400" smtClean="0"/>
          </a:p>
          <a:p>
            <a:pPr algn="ctr"/>
            <a:endParaRPr lang="ru-RU" sz="4400"/>
          </a:p>
          <a:p>
            <a:pPr algn="ctr"/>
            <a:endParaRPr lang="ru-RU" sz="4400" smtClean="0"/>
          </a:p>
          <a:p>
            <a:endParaRPr lang="ru-RU" sz="4400"/>
          </a:p>
          <a:p>
            <a:endParaRPr lang="ru-RU" sz="4400" smtClean="0"/>
          </a:p>
          <a:p>
            <a:endParaRPr lang="ru-RU" sz="4400"/>
          </a:p>
          <a:p>
            <a:r>
              <a:rPr lang="ru-RU" sz="4400" smtClean="0"/>
              <a:t> </a:t>
            </a:r>
            <a:endParaRPr lang="ru-RU" sz="440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642909" y="1000109"/>
          <a:ext cx="8143932" cy="2500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6149"/>
                <a:gridCol w="2143139"/>
                <a:gridCol w="2714644"/>
              </a:tblGrid>
              <a:tr h="83344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smtClean="0"/>
                        <a:t>Физические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833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smtClean="0"/>
                        <a:t>Технологические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4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Программные (логические) </a:t>
                      </a:r>
                      <a:endParaRPr lang="ru-RU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642910" y="3857629"/>
          <a:ext cx="8143932" cy="2583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4710"/>
                <a:gridCol w="2214578"/>
                <a:gridCol w="2714644"/>
              </a:tblGrid>
              <a:tr h="949932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Воздействие на персонал</a:t>
                      </a:r>
                      <a:endParaRPr lang="ru-RU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810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smtClean="0"/>
                        <a:t>Организационные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918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Действия персонала</a:t>
                      </a:r>
                      <a:endParaRPr lang="ru-RU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V="1">
            <a:off x="3929058" y="1214422"/>
            <a:ext cx="2143140" cy="85725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3929058" y="2357430"/>
            <a:ext cx="2143140" cy="78581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3857620" y="4214818"/>
            <a:ext cx="2214578" cy="92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857620" y="5214950"/>
            <a:ext cx="2214578" cy="78581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214290"/>
            <a:ext cx="878687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Источник угрозы</a:t>
            </a:r>
          </a:p>
          <a:p>
            <a:endParaRPr lang="ru-RU" sz="3600" smtClean="0"/>
          </a:p>
          <a:p>
            <a:endParaRPr lang="ru-RU" sz="3600"/>
          </a:p>
          <a:p>
            <a:endParaRPr lang="ru-RU" sz="3600" smtClean="0"/>
          </a:p>
          <a:p>
            <a:endParaRPr lang="ru-RU" sz="3600"/>
          </a:p>
          <a:p>
            <a:endParaRPr lang="ru-RU" sz="3600" smtClean="0"/>
          </a:p>
          <a:p>
            <a:endParaRPr lang="ru-RU" sz="3600"/>
          </a:p>
          <a:p>
            <a:endParaRPr lang="ru-RU" sz="3600" smtClean="0"/>
          </a:p>
          <a:p>
            <a:endParaRPr lang="ru-RU" sz="3600"/>
          </a:p>
          <a:p>
            <a:endParaRPr lang="ru-RU" sz="3600" smtClean="0"/>
          </a:p>
          <a:p>
            <a:r>
              <a:rPr lang="ru-RU" sz="3600" smtClean="0"/>
              <a:t> </a:t>
            </a:r>
            <a:endParaRPr lang="ru-RU" sz="360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357158" y="1142984"/>
          <a:ext cx="8572560" cy="3275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20"/>
                <a:gridCol w="1785949"/>
                <a:gridCol w="3929091"/>
              </a:tblGrid>
              <a:tr h="531802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smtClean="0"/>
                        <a:t>человек</a:t>
                      </a:r>
                      <a:endParaRPr lang="ru-RU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smtClean="0"/>
                        <a:t>Физические</a:t>
                      </a:r>
                      <a:endParaRPr lang="ru-RU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Форс-мажорные обстоятельства</a:t>
                      </a:r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8128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55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Отказ оборудования и внутренних</a:t>
                      </a:r>
                      <a:r>
                        <a:rPr lang="ru-RU" sz="2400" baseline="0" smtClean="0"/>
                        <a:t> систем жизнеобеспечения</a:t>
                      </a:r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7159" y="4572008"/>
          <a:ext cx="8572560" cy="2040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20"/>
                <a:gridCol w="1857387"/>
                <a:gridCol w="3857653"/>
              </a:tblGrid>
              <a:tr h="6089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Локальный нарушитель</a:t>
                      </a:r>
                      <a:endParaRPr lang="ru-RU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483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smtClean="0"/>
                        <a:t>Программные (логические) </a:t>
                      </a:r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9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Внешний нарушитель</a:t>
                      </a:r>
                      <a:endParaRPr lang="ru-RU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V="1">
            <a:off x="3214678" y="1285860"/>
            <a:ext cx="1785950" cy="100013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3214678" y="2428868"/>
            <a:ext cx="178595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214678" y="2571744"/>
            <a:ext cx="1785950" cy="107157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3214678" y="4786322"/>
            <a:ext cx="1857388" cy="78581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214678" y="5715016"/>
            <a:ext cx="1857388" cy="57150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285728"/>
            <a:ext cx="82868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smtClean="0"/>
              <a:t>Источник угрозы</a:t>
            </a:r>
          </a:p>
          <a:p>
            <a:endParaRPr lang="ru-RU" sz="4400"/>
          </a:p>
          <a:p>
            <a:endParaRPr lang="ru-RU" sz="4400" smtClean="0"/>
          </a:p>
          <a:p>
            <a:endParaRPr lang="ru-RU" sz="4400"/>
          </a:p>
          <a:p>
            <a:endParaRPr lang="ru-RU" sz="4400" smtClean="0"/>
          </a:p>
          <a:p>
            <a:endParaRPr lang="ru-RU" sz="4400"/>
          </a:p>
          <a:p>
            <a:endParaRPr lang="ru-RU" sz="4400" smtClean="0"/>
          </a:p>
          <a:p>
            <a:endParaRPr lang="ru-RU" sz="4400"/>
          </a:p>
          <a:p>
            <a:r>
              <a:rPr lang="ru-RU" sz="4400" smtClean="0"/>
              <a:t> </a:t>
            </a:r>
            <a:endParaRPr lang="ru-RU" sz="440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285720" y="1142984"/>
          <a:ext cx="8501121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76"/>
                <a:gridCol w="1071570"/>
                <a:gridCol w="3714775"/>
              </a:tblGrid>
              <a:tr h="653521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Физическое воздействие на персонал</a:t>
                      </a:r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5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smtClean="0"/>
                        <a:t>Воздействие на персонал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521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Психологическое воздействие</a:t>
                      </a:r>
                      <a:r>
                        <a:rPr lang="ru-RU" sz="2400" baseline="0" smtClean="0"/>
                        <a:t> на </a:t>
                      </a:r>
                      <a:r>
                        <a:rPr lang="ru-RU" sz="2400" baseline="0" err="1" smtClean="0"/>
                        <a:t>прсонал</a:t>
                      </a:r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28596" y="4000504"/>
          <a:ext cx="8358246" cy="2492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00"/>
                <a:gridCol w="1071570"/>
                <a:gridCol w="3714776"/>
              </a:tblGrid>
              <a:tr h="881069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smtClean="0"/>
                        <a:t>шпионаж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667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smtClean="0"/>
                        <a:t>Действия персонала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5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smtClean="0"/>
                        <a:t>Неумышленные действия</a:t>
                      </a:r>
                      <a:endParaRPr lang="ru-R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V="1">
            <a:off x="4000496" y="1500174"/>
            <a:ext cx="1071570" cy="92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4000496" y="2500306"/>
            <a:ext cx="1071570" cy="71438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4000496" y="4357694"/>
            <a:ext cx="1071570" cy="85725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000496" y="5214950"/>
            <a:ext cx="1071570" cy="78581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8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8596" y="214290"/>
            <a:ext cx="8501122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Объект </a:t>
            </a:r>
            <a:r>
              <a:rPr lang="ru-RU" sz="4800"/>
              <a:t>воздействия </a:t>
            </a:r>
            <a:endParaRPr lang="ru-RU" sz="4800" smtClean="0"/>
          </a:p>
          <a:p>
            <a:endParaRPr lang="ru-RU"/>
          </a:p>
          <a:p>
            <a:r>
              <a:rPr lang="ru-RU" sz="3200"/>
              <a:t>•Ресурс </a:t>
            </a:r>
          </a:p>
          <a:p>
            <a:r>
              <a:rPr lang="ru-RU" sz="3200"/>
              <a:t>•Канал связи </a:t>
            </a:r>
          </a:p>
          <a:p>
            <a:r>
              <a:rPr lang="ru-RU" sz="3200"/>
              <a:t>•ОС </a:t>
            </a:r>
          </a:p>
          <a:p>
            <a:r>
              <a:rPr lang="ru-RU" sz="3200"/>
              <a:t>•ПО </a:t>
            </a:r>
          </a:p>
          <a:p>
            <a:r>
              <a:rPr lang="ru-RU" sz="3200"/>
              <a:t>•Данные </a:t>
            </a:r>
          </a:p>
          <a:p>
            <a:r>
              <a:rPr lang="ru-RU" sz="3200"/>
              <a:t>•Сетевые службы </a:t>
            </a:r>
          </a:p>
          <a:p>
            <a:r>
              <a:rPr lang="ru-RU" sz="3200"/>
              <a:t>•Сетевое оборудование </a:t>
            </a:r>
          </a:p>
          <a:p>
            <a:r>
              <a:rPr lang="ru-RU" sz="3200"/>
              <a:t>•Протоколы связи </a:t>
            </a:r>
          </a:p>
          <a:p>
            <a:r>
              <a:rPr lang="ru-RU" sz="3200"/>
              <a:t>•Сотрудники </a:t>
            </a:r>
          </a:p>
          <a:p>
            <a:r>
              <a:rPr lang="ru-RU" sz="3200"/>
              <a:t>•Непрерывность бизнеса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94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08" y="0"/>
            <a:ext cx="9118492" cy="682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7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5" name="Содержимое 5" descr="Этапы жизненного цикла уязвимостей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9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88640"/>
            <a:ext cx="871543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mtClean="0"/>
              <a:t>OCTAVE </a:t>
            </a:r>
            <a:endParaRPr lang="ru-RU" sz="4800" smtClean="0"/>
          </a:p>
          <a:p>
            <a:endParaRPr lang="en-US"/>
          </a:p>
          <a:p>
            <a:r>
              <a:rPr lang="en-US" sz="2800"/>
              <a:t>OCTAVE (Operationally Critical Threat, Asset, and Vulnerability Evaluation) </a:t>
            </a:r>
            <a:r>
              <a:rPr lang="ru-RU" sz="2800"/>
              <a:t>методология разработанная в 2001 году университетом </a:t>
            </a:r>
            <a:r>
              <a:rPr lang="ru-RU" sz="2800" err="1"/>
              <a:t>Карнеги-Меллона</a:t>
            </a:r>
            <a:r>
              <a:rPr lang="ru-RU" sz="2800"/>
              <a:t>. </a:t>
            </a:r>
          </a:p>
          <a:p>
            <a:r>
              <a:rPr lang="ru-RU" sz="2800"/>
              <a:t>Данная методология использует промышленный подход к классификации угроз со следующими параметрами: </a:t>
            </a:r>
          </a:p>
          <a:p>
            <a:r>
              <a:rPr lang="ru-RU" sz="2800"/>
              <a:t>•Актив </a:t>
            </a:r>
          </a:p>
          <a:p>
            <a:r>
              <a:rPr lang="ru-RU" sz="2800"/>
              <a:t>•Способ доступа </a:t>
            </a:r>
          </a:p>
          <a:p>
            <a:r>
              <a:rPr lang="ru-RU" sz="2800"/>
              <a:t>•Источник </a:t>
            </a:r>
          </a:p>
          <a:p>
            <a:r>
              <a:rPr lang="ru-RU" sz="2800"/>
              <a:t>•Мотивация </a:t>
            </a:r>
          </a:p>
          <a:p>
            <a:r>
              <a:rPr lang="ru-RU" sz="2800"/>
              <a:t>•Результат воздействия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1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9992" y="548680"/>
            <a:ext cx="8286808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Угрозы</a:t>
            </a:r>
            <a:r>
              <a:rPr lang="ru-RU" sz="4800"/>
              <a:t>, связанные с политикой </a:t>
            </a:r>
            <a:r>
              <a:rPr lang="ru-RU" sz="4800" smtClean="0"/>
              <a:t>безопасности</a:t>
            </a:r>
          </a:p>
          <a:p>
            <a:pPr algn="ctr"/>
            <a:r>
              <a:rPr lang="ru-RU" sz="1600" smtClean="0"/>
              <a:t> </a:t>
            </a:r>
            <a:endParaRPr lang="ru-RU" sz="1600"/>
          </a:p>
          <a:p>
            <a:pPr>
              <a:spcBef>
                <a:spcPts val="600"/>
              </a:spcBef>
            </a:pPr>
            <a:r>
              <a:rPr lang="ru-RU" sz="3600"/>
              <a:t>•Неполнота политики </a:t>
            </a:r>
          </a:p>
          <a:p>
            <a:pPr>
              <a:spcBef>
                <a:spcPts val="600"/>
              </a:spcBef>
            </a:pPr>
            <a:r>
              <a:rPr lang="ru-RU" sz="3600"/>
              <a:t>•Недостаточность мер </a:t>
            </a:r>
          </a:p>
          <a:p>
            <a:pPr>
              <a:spcBef>
                <a:spcPts val="600"/>
              </a:spcBef>
            </a:pPr>
            <a:r>
              <a:rPr lang="ru-RU" sz="3600"/>
              <a:t>•Избыточность мер </a:t>
            </a:r>
          </a:p>
          <a:p>
            <a:pPr>
              <a:spcBef>
                <a:spcPts val="600"/>
              </a:spcBef>
            </a:pPr>
            <a:r>
              <a:rPr lang="ru-RU" sz="3600"/>
              <a:t>•Неадекватность мер </a:t>
            </a:r>
          </a:p>
          <a:p>
            <a:pPr>
              <a:spcBef>
                <a:spcPts val="600"/>
              </a:spcBef>
            </a:pPr>
            <a:r>
              <a:rPr lang="ru-RU" sz="3600"/>
              <a:t>•Отсутствие контроля </a:t>
            </a:r>
            <a:endParaRPr lang="ru-RU" sz="44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285728"/>
            <a:ext cx="8643998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Требования </a:t>
            </a:r>
            <a:r>
              <a:rPr lang="ru-RU" sz="3600"/>
              <a:t>к политике безопасности </a:t>
            </a:r>
            <a:endParaRPr lang="ru-RU" sz="3600" smtClean="0"/>
          </a:p>
          <a:p>
            <a:endParaRPr lang="ru-RU"/>
          </a:p>
          <a:p>
            <a:r>
              <a:rPr lang="ru-RU" sz="2800"/>
              <a:t>•Политика безопасности должна распространяться на </a:t>
            </a:r>
            <a:r>
              <a:rPr lang="ru-RU" sz="2800" b="1"/>
              <a:t>все активы</a:t>
            </a:r>
            <a:r>
              <a:rPr lang="ru-RU" sz="2800"/>
              <a:t> организации, включая персонал, помещения, информацию и бизнес-процессы. </a:t>
            </a:r>
          </a:p>
          <a:p>
            <a:r>
              <a:rPr lang="ru-RU" sz="2800"/>
              <a:t>•Требования политики не должны препятствовать бизнес-процессам. </a:t>
            </a:r>
          </a:p>
          <a:p>
            <a:r>
              <a:rPr lang="ru-RU" sz="2800"/>
              <a:t>•Затраты на выполнение требований политики безопасности не должны превышать возможные потери в результате нарушения данных требований. </a:t>
            </a:r>
          </a:p>
          <a:p>
            <a:r>
              <a:rPr lang="ru-RU" sz="2800"/>
              <a:t>•Требования политики должны иметь однозначную трактовку.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8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71543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Внутренние </a:t>
            </a:r>
            <a:r>
              <a:rPr lang="ru-RU" sz="3600"/>
              <a:t>нарушители </a:t>
            </a:r>
            <a:endParaRPr lang="ru-RU" sz="3600" smtClean="0"/>
          </a:p>
          <a:p>
            <a:endParaRPr lang="ru-RU"/>
          </a:p>
          <a:p>
            <a:r>
              <a:rPr lang="ru-RU" sz="3200"/>
              <a:t>К внутренним нарушителям относятся сотрудники организации, а также лица, связанные с организацией договорными отношениями и имеющие право физического/логического доступа к инфраструктуре организации, например, сотрудники организаций, осуществляющих разработку и сопровождение информационных систем.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643998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smtClean="0"/>
              <a:t>Классификация </a:t>
            </a:r>
            <a:r>
              <a:rPr lang="ru-RU" sz="4000"/>
              <a:t>внутренних </a:t>
            </a:r>
            <a:r>
              <a:rPr lang="ru-RU" sz="4000" smtClean="0"/>
              <a:t>нарушителей</a:t>
            </a:r>
          </a:p>
          <a:p>
            <a:r>
              <a:rPr lang="ru-RU" smtClean="0"/>
              <a:t> </a:t>
            </a:r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Классификацию внутренних нарушителей проводят по следующим характеристикам: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•Право физического доступа к активам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•Право логического доступа к активам </a:t>
            </a:r>
          </a:p>
          <a:p>
            <a:pPr>
              <a:spcBef>
                <a:spcPts val="600"/>
              </a:spcBef>
            </a:pPr>
            <a:r>
              <a:rPr lang="ru-RU" sz="3200"/>
              <a:t>•Уровень доступа </a:t>
            </a:r>
          </a:p>
          <a:p>
            <a:pPr>
              <a:spcBef>
                <a:spcPts val="600"/>
              </a:spcBef>
            </a:pPr>
            <a:r>
              <a:rPr lang="ru-RU" sz="3200"/>
              <a:t>•Служебное положение </a:t>
            </a:r>
          </a:p>
          <a:p>
            <a:pPr>
              <a:spcBef>
                <a:spcPts val="600"/>
              </a:spcBef>
            </a:pPr>
            <a:r>
              <a:rPr lang="ru-RU" sz="3200"/>
              <a:t>•Уровень квалификации </a:t>
            </a:r>
          </a:p>
          <a:p>
            <a:pPr>
              <a:spcBef>
                <a:spcPts val="600"/>
              </a:spcBef>
            </a:pPr>
            <a:r>
              <a:rPr lang="ru-RU" sz="3200"/>
              <a:t>•Мотивация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2806" y="-5324"/>
            <a:ext cx="8929718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Мотивация </a:t>
            </a:r>
            <a:r>
              <a:rPr lang="ru-RU" sz="3600"/>
              <a:t>внутренних </a:t>
            </a:r>
            <a:r>
              <a:rPr lang="ru-RU" sz="3600" smtClean="0"/>
              <a:t>нарушителей</a:t>
            </a:r>
          </a:p>
          <a:p>
            <a:endParaRPr lang="ru-RU" sz="1200"/>
          </a:p>
          <a:p>
            <a:pPr marL="85725" indent="-85725"/>
            <a:r>
              <a:rPr lang="ru-RU" sz="2800" smtClean="0"/>
              <a:t>Причины </a:t>
            </a:r>
            <a:r>
              <a:rPr lang="ru-RU" sz="2800" b="1"/>
              <a:t>умышленного</a:t>
            </a:r>
            <a:r>
              <a:rPr lang="ru-RU" sz="2800"/>
              <a:t> нарушения требований политики ИБ </a:t>
            </a:r>
          </a:p>
          <a:p>
            <a:pPr indent="361950"/>
            <a:r>
              <a:rPr lang="ru-RU" sz="2800"/>
              <a:t>•Корыстные интересы </a:t>
            </a:r>
          </a:p>
          <a:p>
            <a:pPr indent="361950"/>
            <a:r>
              <a:rPr lang="ru-RU" sz="2800"/>
              <a:t>•Самоутверждение </a:t>
            </a:r>
          </a:p>
          <a:p>
            <a:pPr indent="361950"/>
            <a:r>
              <a:rPr lang="ru-RU" sz="2800"/>
              <a:t>•Месть </a:t>
            </a:r>
          </a:p>
          <a:p>
            <a:pPr indent="361950"/>
            <a:r>
              <a:rPr lang="ru-RU" sz="2800"/>
              <a:t>•Любопытство </a:t>
            </a:r>
          </a:p>
          <a:p>
            <a:pPr marL="447675" indent="-85725"/>
            <a:r>
              <a:rPr lang="ru-RU" sz="2800"/>
              <a:t>•Противоречия политики безопасности и служебных обязанностей </a:t>
            </a:r>
          </a:p>
          <a:p>
            <a:r>
              <a:rPr lang="ru-RU" sz="2800" smtClean="0"/>
              <a:t>Причины </a:t>
            </a:r>
            <a:r>
              <a:rPr lang="ru-RU" sz="2800" b="1"/>
              <a:t>неумышленного</a:t>
            </a:r>
            <a:r>
              <a:rPr lang="ru-RU" sz="2800"/>
              <a:t> нарушения ИБ </a:t>
            </a:r>
          </a:p>
          <a:p>
            <a:pPr indent="361950"/>
            <a:r>
              <a:rPr lang="ru-RU" sz="2800"/>
              <a:t>•Отсутствие осведомленности о требованиях политики ИБ </a:t>
            </a:r>
          </a:p>
          <a:p>
            <a:pPr indent="361950"/>
            <a:r>
              <a:rPr lang="ru-RU" sz="2800"/>
              <a:t>•Недостаточная компетентность </a:t>
            </a:r>
          </a:p>
          <a:p>
            <a:pPr indent="361950"/>
            <a:r>
              <a:rPr lang="ru-RU" sz="2800"/>
              <a:t>•Невнимательность </a:t>
            </a:r>
          </a:p>
          <a:p>
            <a:pPr indent="361950"/>
            <a:r>
              <a:rPr lang="ru-RU" sz="2800"/>
              <a:t>•Неправильная трактовка требований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6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142852"/>
            <a:ext cx="8786874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smtClean="0"/>
              <a:t>Основные </a:t>
            </a:r>
            <a:r>
              <a:rPr lang="ru-RU" sz="3600"/>
              <a:t>угрозы, связанные с внутренними нарушителями </a:t>
            </a:r>
            <a:endParaRPr lang="ru-RU" sz="3600" smtClean="0"/>
          </a:p>
          <a:p>
            <a:endParaRPr lang="ru-RU"/>
          </a:p>
          <a:p>
            <a:pPr marL="180975" indent="-180975">
              <a:spcBef>
                <a:spcPts val="600"/>
              </a:spcBef>
            </a:pPr>
            <a:r>
              <a:rPr lang="ru-RU" sz="2800" smtClean="0"/>
              <a:t>• Ошибки </a:t>
            </a:r>
            <a:r>
              <a:rPr lang="ru-RU" sz="2800"/>
              <a:t>пользователей при вводе и обработке информации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 smtClean="0"/>
              <a:t>• Ошибки </a:t>
            </a:r>
            <a:r>
              <a:rPr lang="ru-RU" sz="2800"/>
              <a:t>администраторов при настройке ПО и оборудования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 smtClean="0"/>
              <a:t>• Нарушение </a:t>
            </a:r>
            <a:r>
              <a:rPr lang="ru-RU" sz="2800"/>
              <a:t>правил обращения с паролями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Нарушение </a:t>
            </a:r>
            <a:r>
              <a:rPr lang="ru-RU" sz="2800"/>
              <a:t>правил доступа в помещения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Шпионаж </a:t>
            </a:r>
            <a:endParaRPr lang="ru-RU" sz="2800"/>
          </a:p>
          <a:p>
            <a:pPr>
              <a:spcBef>
                <a:spcPts val="600"/>
              </a:spcBef>
            </a:pPr>
            <a:r>
              <a:rPr lang="ru-RU" sz="2800" smtClean="0"/>
              <a:t>• Хищение </a:t>
            </a:r>
            <a:r>
              <a:rPr lang="ru-RU" sz="2800"/>
              <a:t>материальных ценностей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Разглашение </a:t>
            </a:r>
            <a:r>
              <a:rPr lang="ru-RU" sz="2800"/>
              <a:t>конфиденциальной информации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Саботаж </a:t>
            </a:r>
            <a:endParaRPr 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0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71543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Внешние </a:t>
            </a:r>
            <a:r>
              <a:rPr lang="ru-RU" sz="3600"/>
              <a:t>нарушители </a:t>
            </a:r>
            <a:endParaRPr lang="ru-RU" sz="36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К внешним нарушителям относятся лица, не имеющие права физического/логического доступа к активам организации. </a:t>
            </a:r>
          </a:p>
          <a:p>
            <a:pPr>
              <a:spcBef>
                <a:spcPts val="600"/>
              </a:spcBef>
            </a:pPr>
            <a:r>
              <a:rPr lang="ru-RU" sz="3200"/>
              <a:t>Классификацию внешних нарушителей проводят по следующим параметрам: </a:t>
            </a:r>
          </a:p>
          <a:p>
            <a:pPr>
              <a:spcBef>
                <a:spcPts val="600"/>
              </a:spcBef>
            </a:pPr>
            <a:r>
              <a:rPr lang="ru-RU" sz="3200"/>
              <a:t>•Мотивация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•Квалификация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142852"/>
            <a:ext cx="8572560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smtClean="0"/>
              <a:t>Мотивация </a:t>
            </a:r>
            <a:r>
              <a:rPr lang="ru-RU" sz="4000"/>
              <a:t>внешних нарушителей </a:t>
            </a:r>
          </a:p>
          <a:p>
            <a:endParaRPr lang="ru-RU" smtClean="0"/>
          </a:p>
          <a:p>
            <a:r>
              <a:rPr lang="ru-RU" sz="2800" smtClean="0"/>
              <a:t>Действия </a:t>
            </a:r>
            <a:r>
              <a:rPr lang="ru-RU" sz="2800"/>
              <a:t>внешних нарушителей носят </a:t>
            </a:r>
            <a:r>
              <a:rPr lang="ru-RU" sz="2800" b="1"/>
              <a:t>умышленный</a:t>
            </a:r>
            <a:r>
              <a:rPr lang="ru-RU" sz="2800"/>
              <a:t> характер. </a:t>
            </a:r>
            <a:endParaRPr lang="ru-RU" sz="2800" smtClean="0"/>
          </a:p>
          <a:p>
            <a:r>
              <a:rPr lang="ru-RU" sz="2800" smtClean="0"/>
              <a:t>Нарушения </a:t>
            </a:r>
            <a:r>
              <a:rPr lang="ru-RU" sz="2800"/>
              <a:t>ИБ, связанные с </a:t>
            </a:r>
            <a:r>
              <a:rPr lang="ru-RU" sz="2800" b="1"/>
              <a:t>неумышленными</a:t>
            </a:r>
            <a:r>
              <a:rPr lang="ru-RU" sz="2800"/>
              <a:t> действиями третьих лиц принято связывать с недоработками систем защиты информации и политики ИБ. </a:t>
            </a:r>
          </a:p>
          <a:p>
            <a:r>
              <a:rPr lang="ru-RU" sz="2800"/>
              <a:t>Мотивация внешних нарушителей: </a:t>
            </a:r>
          </a:p>
          <a:p>
            <a:pPr marL="361950"/>
            <a:r>
              <a:rPr lang="ru-RU" sz="2800"/>
              <a:t>•Корыстные побуждения </a:t>
            </a:r>
          </a:p>
          <a:p>
            <a:pPr marL="361950"/>
            <a:r>
              <a:rPr lang="ru-RU" sz="2800"/>
              <a:t>•Хулиганские побуждения </a:t>
            </a:r>
          </a:p>
          <a:p>
            <a:pPr marL="361950"/>
            <a:r>
              <a:rPr lang="ru-RU" sz="2800"/>
              <a:t>•Исследовательская деятельность </a:t>
            </a:r>
          </a:p>
          <a:p>
            <a:pPr marL="361950"/>
            <a:r>
              <a:rPr lang="ru-RU" sz="2800"/>
              <a:t>•Шпионаж </a:t>
            </a:r>
          </a:p>
          <a:p>
            <a:pPr marL="361950"/>
            <a:r>
              <a:rPr lang="ru-RU" sz="2800"/>
              <a:t>•Терроризм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1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71543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Методы </a:t>
            </a:r>
            <a:r>
              <a:rPr lang="ru-RU" sz="4800"/>
              <a:t>воздействия </a:t>
            </a:r>
            <a:endParaRPr lang="ru-RU" sz="4800" smtClean="0"/>
          </a:p>
          <a:p>
            <a:endParaRPr lang="ru-RU"/>
          </a:p>
          <a:p>
            <a:pPr marL="266700" indent="-266700">
              <a:spcBef>
                <a:spcPts val="600"/>
              </a:spcBef>
            </a:pPr>
            <a:r>
              <a:rPr lang="ru-RU" sz="3200" smtClean="0"/>
              <a:t>• Физическое </a:t>
            </a:r>
            <a:r>
              <a:rPr lang="ru-RU" sz="3200"/>
              <a:t>проникновение за охраняемый периметр </a:t>
            </a:r>
          </a:p>
          <a:p>
            <a:pPr marL="266700" indent="-266700">
              <a:spcBef>
                <a:spcPts val="600"/>
              </a:spcBef>
            </a:pPr>
            <a:r>
              <a:rPr lang="ru-RU" sz="3200" smtClean="0"/>
              <a:t>• Несанкционированный </a:t>
            </a:r>
            <a:r>
              <a:rPr lang="ru-RU" sz="3200"/>
              <a:t>логический доступ к информационным системам </a:t>
            </a:r>
          </a:p>
          <a:p>
            <a:pPr>
              <a:spcBef>
                <a:spcPts val="600"/>
              </a:spcBef>
            </a:pPr>
            <a:r>
              <a:rPr lang="ru-RU" sz="3200" smtClean="0"/>
              <a:t>• Физическое </a:t>
            </a:r>
            <a:r>
              <a:rPr lang="ru-RU" sz="3200"/>
              <a:t>воздействие на персонал </a:t>
            </a:r>
          </a:p>
          <a:p>
            <a:pPr>
              <a:spcBef>
                <a:spcPts val="600"/>
              </a:spcBef>
            </a:pPr>
            <a:r>
              <a:rPr lang="ru-RU" sz="3200" smtClean="0"/>
              <a:t>• Психологическое </a:t>
            </a:r>
            <a:r>
              <a:rPr lang="ru-RU" sz="3200"/>
              <a:t>воздействие на персонал </a:t>
            </a:r>
          </a:p>
          <a:p>
            <a:pPr>
              <a:spcBef>
                <a:spcPts val="600"/>
              </a:spcBef>
            </a:pPr>
            <a:r>
              <a:rPr lang="ru-RU" sz="3200" smtClean="0"/>
              <a:t>• Перехват </a:t>
            </a:r>
            <a:r>
              <a:rPr lang="ru-RU" sz="3200"/>
              <a:t>информационных потоков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7" name="Содержимое 5" descr="https://cf.ppt-online.org/files/slide/l/lpN4MvZ5JsXbt82jrV1namid3wIEFUPKAWD0Y9/slide-4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624"/>
            <a:ext cx="9144000" cy="659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2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8715436" cy="6386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Этапы </a:t>
            </a:r>
            <a:r>
              <a:rPr lang="ru-RU" sz="3600"/>
              <a:t>хакерской атаки </a:t>
            </a:r>
            <a:endParaRPr lang="ru-RU" sz="3600" smtClean="0"/>
          </a:p>
          <a:p>
            <a:endParaRPr lang="ru-RU"/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•Сбор информации о системе, который включает получение данных : </a:t>
            </a:r>
          </a:p>
          <a:p>
            <a:pPr marL="914400" lvl="1" indent="-457200">
              <a:spcBef>
                <a:spcPts val="600"/>
              </a:spcBef>
              <a:buFont typeface="Wingdings" charset="2"/>
              <a:buChar char="Ø"/>
            </a:pPr>
            <a:r>
              <a:rPr lang="ru-RU" sz="3200"/>
              <a:t>•Об организационной структуре </a:t>
            </a:r>
          </a:p>
          <a:p>
            <a:pPr marL="914400" lvl="1" indent="-457200">
              <a:spcBef>
                <a:spcPts val="600"/>
              </a:spcBef>
              <a:buFont typeface="Wingdings" charset="2"/>
              <a:buChar char="Ø"/>
            </a:pPr>
            <a:r>
              <a:rPr lang="ru-RU" sz="3200"/>
              <a:t>•О структуре корпоративной сети </a:t>
            </a:r>
          </a:p>
          <a:p>
            <a:pPr marL="914400" lvl="1" indent="-457200">
              <a:spcBef>
                <a:spcPts val="600"/>
              </a:spcBef>
              <a:buFont typeface="Wingdings" charset="2"/>
              <a:buChar char="Ø"/>
            </a:pPr>
            <a:r>
              <a:rPr lang="ru-RU" sz="3200"/>
              <a:t>•Об используемом программном и аппаратном обеспечении </a:t>
            </a:r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•Поиск уязвимостей </a:t>
            </a:r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•Проникновение в информационную систему </a:t>
            </a:r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•Удаление следов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4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214290"/>
            <a:ext cx="8786874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Наиболее </a:t>
            </a:r>
            <a:r>
              <a:rPr lang="ru-RU" sz="3600"/>
              <a:t>распространенные методы </a:t>
            </a:r>
            <a:r>
              <a:rPr lang="ru-RU" sz="3600" smtClean="0"/>
              <a:t>атак</a:t>
            </a:r>
          </a:p>
          <a:p>
            <a:pPr algn="ctr"/>
            <a:r>
              <a:rPr lang="ru-RU" sz="2400" smtClean="0"/>
              <a:t> </a:t>
            </a:r>
            <a:endParaRPr lang="ru-RU" sz="1000"/>
          </a:p>
          <a:p>
            <a:pPr>
              <a:spcBef>
                <a:spcPts val="600"/>
              </a:spcBef>
            </a:pPr>
            <a:r>
              <a:rPr lang="ru-RU" sz="3200"/>
              <a:t>•Сбор и анализ общедоступной информации </a:t>
            </a:r>
          </a:p>
          <a:p>
            <a:pPr>
              <a:spcBef>
                <a:spcPts val="600"/>
              </a:spcBef>
            </a:pPr>
            <a:r>
              <a:rPr lang="ru-RU" sz="3200"/>
              <a:t>•Удаленное сканирование компьютерной сети </a:t>
            </a:r>
          </a:p>
          <a:p>
            <a:pPr>
              <a:spcBef>
                <a:spcPts val="600"/>
              </a:spcBef>
            </a:pPr>
            <a:r>
              <a:rPr lang="ru-RU" sz="3200"/>
              <a:t>•Сбор «мусора» </a:t>
            </a:r>
          </a:p>
          <a:p>
            <a:pPr>
              <a:spcBef>
                <a:spcPts val="600"/>
              </a:spcBef>
            </a:pPr>
            <a:r>
              <a:rPr lang="ru-RU" sz="3200"/>
              <a:t>•Социальный инжиниринг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•Использование аппаратных закладок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•Использование вредоносного ПО </a:t>
            </a:r>
          </a:p>
          <a:p>
            <a:pPr>
              <a:spcBef>
                <a:spcPts val="600"/>
              </a:spcBef>
            </a:pPr>
            <a:r>
              <a:rPr lang="ru-RU" sz="3200"/>
              <a:t>•Подбор паролей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3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928670"/>
            <a:ext cx="8715436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Угрозы</a:t>
            </a:r>
            <a:r>
              <a:rPr lang="ru-RU" sz="3600"/>
              <a:t>, связанные с внешними нарушителями </a:t>
            </a:r>
            <a:endParaRPr lang="ru-RU" sz="3600" smtClean="0"/>
          </a:p>
          <a:p>
            <a:endParaRPr lang="ru-RU"/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•Несанкционированный доступ к конфиденциальным данным </a:t>
            </a:r>
          </a:p>
          <a:p>
            <a:pPr>
              <a:spcBef>
                <a:spcPts val="600"/>
              </a:spcBef>
            </a:pPr>
            <a:r>
              <a:rPr lang="ru-RU" sz="3200"/>
              <a:t>•Модификация или удаление данных </a:t>
            </a:r>
          </a:p>
          <a:p>
            <a:pPr>
              <a:spcBef>
                <a:spcPts val="600"/>
              </a:spcBef>
            </a:pPr>
            <a:r>
              <a:rPr lang="ru-RU" sz="3200"/>
              <a:t>•Прерывание бизнес-процесса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142852"/>
            <a:ext cx="864399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Угрозы </a:t>
            </a:r>
            <a:r>
              <a:rPr lang="ru-RU" sz="3600"/>
              <a:t>связанные с деятельность государственных органов </a:t>
            </a:r>
            <a:endParaRPr lang="ru-RU" sz="36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2800"/>
              <a:t>Изменения в нормативно-правовых актах могут привести к тому, что некоторая деятельность организации будет нарушать законодательство. Примерами таких областей могут служить: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Лицензируемые </a:t>
            </a:r>
            <a:r>
              <a:rPr lang="ru-RU" sz="2800"/>
              <a:t>виды деятельности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 smtClean="0"/>
              <a:t>• Защита </a:t>
            </a:r>
            <a:r>
              <a:rPr lang="ru-RU" sz="2800"/>
              <a:t>информации, распространение которой ограничено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Защита </a:t>
            </a:r>
            <a:r>
              <a:rPr lang="ru-RU" sz="2800"/>
              <a:t>персональных данных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Криптографическая </a:t>
            </a:r>
            <a:r>
              <a:rPr lang="ru-RU" sz="2800"/>
              <a:t>защита информации </a:t>
            </a:r>
          </a:p>
          <a:p>
            <a:pPr>
              <a:spcBef>
                <a:spcPts val="600"/>
              </a:spcBef>
            </a:pPr>
            <a:r>
              <a:rPr lang="ru-RU" sz="2800" smtClean="0"/>
              <a:t>• Государственные </a:t>
            </a:r>
            <a:r>
              <a:rPr lang="ru-RU" sz="2800"/>
              <a:t>секреты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7154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Сбои </a:t>
            </a:r>
            <a:r>
              <a:rPr lang="ru-RU" sz="3600"/>
              <a:t>и аварии </a:t>
            </a:r>
            <a:endParaRPr lang="ru-RU" sz="36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Данный класс угроз включает: </a:t>
            </a:r>
          </a:p>
          <a:p>
            <a:pPr>
              <a:spcBef>
                <a:spcPts val="600"/>
              </a:spcBef>
            </a:pPr>
            <a:r>
              <a:rPr lang="ru-RU" sz="3200"/>
              <a:t>•Сбои программного обеспечения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•Выход из строя аппаратного обеспечения </a:t>
            </a:r>
          </a:p>
          <a:p>
            <a:pPr marL="180975" indent="-180975">
              <a:spcBef>
                <a:spcPts val="600"/>
              </a:spcBef>
            </a:pPr>
            <a:r>
              <a:rPr lang="ru-RU" sz="3200"/>
              <a:t>•Нарушение инфраструктуры (отключение электропитания, водоснабжения, кондиционирования и т.п.) </a:t>
            </a:r>
          </a:p>
          <a:p>
            <a:pPr>
              <a:spcBef>
                <a:spcPts val="600"/>
              </a:spcBef>
            </a:pPr>
            <a:r>
              <a:rPr lang="ru-RU" sz="3200"/>
              <a:t>•Локальные пожары </a:t>
            </a:r>
          </a:p>
          <a:p>
            <a:pPr>
              <a:spcBef>
                <a:spcPts val="600"/>
              </a:spcBef>
            </a:pPr>
            <a:r>
              <a:rPr lang="ru-RU" sz="3200"/>
              <a:t>•Затопление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000108"/>
            <a:ext cx="864399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Стихийные </a:t>
            </a:r>
            <a:r>
              <a:rPr lang="ru-RU" sz="3600"/>
              <a:t>бедствия и техногенные катастрофы </a:t>
            </a:r>
            <a:endParaRPr lang="ru-RU" sz="3600" smtClean="0"/>
          </a:p>
          <a:p>
            <a:endParaRPr lang="ru-RU"/>
          </a:p>
          <a:p>
            <a:r>
              <a:rPr lang="ru-RU" sz="3200"/>
              <a:t>В отличие от аварий и </a:t>
            </a:r>
            <a:r>
              <a:rPr lang="ru-RU" sz="3200" smtClean="0"/>
              <a:t>сбоев стихийные бедствия и техногенные катастрофы </a:t>
            </a:r>
          </a:p>
          <a:p>
            <a:r>
              <a:rPr lang="ru-RU" sz="3200" smtClean="0"/>
              <a:t>носят </a:t>
            </a:r>
            <a:r>
              <a:rPr lang="ru-RU" sz="3200"/>
              <a:t>более масштабный характер, в большинстве случаев полностью прерывают деятельность организации на длительный срок.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643998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Идентификация </a:t>
            </a:r>
            <a:r>
              <a:rPr lang="ru-RU" sz="3600"/>
              <a:t>угроз </a:t>
            </a:r>
            <a:endParaRPr lang="ru-RU" sz="36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2800"/>
              <a:t>Идентификация угроз является неотъемлемой частью </a:t>
            </a:r>
            <a:r>
              <a:rPr lang="ru-RU" sz="2800" u="sng"/>
              <a:t>процесса анализа рисков </a:t>
            </a:r>
            <a:r>
              <a:rPr lang="ru-RU" sz="2800"/>
              <a:t>информационной безопасности. </a:t>
            </a:r>
          </a:p>
          <a:p>
            <a:pPr>
              <a:spcBef>
                <a:spcPts val="600"/>
              </a:spcBef>
            </a:pPr>
            <a:r>
              <a:rPr lang="ru-RU" sz="2800"/>
              <a:t>В общем случае идентификация угроз включает: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/>
              <a:t>•Выбор классификации угроз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/>
              <a:t>•Разработка методики определения параметров угроз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/>
              <a:t>•Выработка критерия актуальности угроз для конкретной организации </a:t>
            </a:r>
          </a:p>
          <a:p>
            <a:pPr marL="180975" indent="-180975">
              <a:spcBef>
                <a:spcPts val="600"/>
              </a:spcBef>
            </a:pPr>
            <a:r>
              <a:rPr lang="ru-RU" sz="2800"/>
              <a:t>•Формирование перечня актуальных угроз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2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572560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Параметры </a:t>
            </a:r>
            <a:r>
              <a:rPr lang="ru-RU" sz="3600"/>
              <a:t>угроз </a:t>
            </a:r>
            <a:endParaRPr lang="ru-RU" sz="3600" smtClean="0"/>
          </a:p>
          <a:p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Параметры угроз выбираются в соответствии с принятой классификацией. В общем случае это: </a:t>
            </a:r>
          </a:p>
          <a:p>
            <a:pPr>
              <a:spcBef>
                <a:spcPts val="600"/>
              </a:spcBef>
            </a:pPr>
            <a:r>
              <a:rPr lang="ru-RU" sz="3200"/>
              <a:t>•Характер угрозы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•Источник угрозы </a:t>
            </a:r>
          </a:p>
          <a:p>
            <a:pPr>
              <a:spcBef>
                <a:spcPts val="600"/>
              </a:spcBef>
            </a:pPr>
            <a:r>
              <a:rPr lang="ru-RU" sz="3200"/>
              <a:t>•Вид воздействия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•Используемые уязвимости </a:t>
            </a:r>
          </a:p>
          <a:p>
            <a:pPr>
              <a:spcBef>
                <a:spcPts val="600"/>
              </a:spcBef>
            </a:pPr>
            <a:r>
              <a:rPr lang="ru-RU" sz="3200"/>
              <a:t>•Объект воздействия </a:t>
            </a:r>
          </a:p>
          <a:p>
            <a:pPr>
              <a:spcBef>
                <a:spcPts val="600"/>
              </a:spcBef>
            </a:pPr>
            <a:r>
              <a:rPr lang="ru-RU" sz="3200"/>
              <a:t>•Нарушаемая характеристика безопасности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2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1500174"/>
            <a:ext cx="864399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smtClean="0"/>
              <a:t>Подходы </a:t>
            </a:r>
            <a:r>
              <a:rPr lang="ru-RU" sz="4800"/>
              <a:t>к формированию перечня </a:t>
            </a:r>
            <a:r>
              <a:rPr lang="ru-RU" sz="4800" smtClean="0"/>
              <a:t>угроз</a:t>
            </a:r>
          </a:p>
          <a:p>
            <a:r>
              <a:rPr lang="ru-RU" smtClean="0"/>
              <a:t> </a:t>
            </a:r>
            <a:endParaRPr lang="ru-RU"/>
          </a:p>
          <a:p>
            <a:pPr>
              <a:spcBef>
                <a:spcPts val="600"/>
              </a:spcBef>
            </a:pPr>
            <a:r>
              <a:rPr lang="ru-RU" sz="3200"/>
              <a:t>•Использование каталогов угроз </a:t>
            </a:r>
          </a:p>
          <a:p>
            <a:pPr>
              <a:spcBef>
                <a:spcPts val="600"/>
              </a:spcBef>
            </a:pPr>
            <a:r>
              <a:rPr lang="ru-RU" sz="3200"/>
              <a:t>•Составление собственного перечня 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2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643998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smtClean="0"/>
              <a:t>Использование </a:t>
            </a:r>
            <a:r>
              <a:rPr lang="ru-RU" sz="4400"/>
              <a:t>каталогов угроз </a:t>
            </a:r>
            <a:endParaRPr lang="ru-RU" sz="4400" smtClean="0"/>
          </a:p>
          <a:p>
            <a:endParaRPr lang="ru-RU" sz="900"/>
          </a:p>
          <a:p>
            <a:pPr marL="180975" indent="-180975">
              <a:spcBef>
                <a:spcPts val="600"/>
              </a:spcBef>
            </a:pPr>
            <a:r>
              <a:rPr lang="ru-RU" sz="2800" smtClean="0"/>
              <a:t>• СТБ </a:t>
            </a:r>
            <a:r>
              <a:rPr lang="ru-RU" sz="2800"/>
              <a:t>34.101.61-2013 «Информационные технологии и безопасность. Обеспечение информационной безопасности банков Республики Беларусь. Методика оценки рисков нарушения информационной безопасности» (приложение А) </a:t>
            </a:r>
          </a:p>
          <a:p>
            <a:pPr marL="180975" indent="-180975">
              <a:spcBef>
                <a:spcPts val="600"/>
              </a:spcBef>
            </a:pPr>
            <a:r>
              <a:rPr lang="en-US" sz="2800" smtClean="0"/>
              <a:t>•</a:t>
            </a:r>
            <a:r>
              <a:rPr lang="ru-RU" sz="2800" smtClean="0"/>
              <a:t> </a:t>
            </a:r>
            <a:r>
              <a:rPr lang="en-US" sz="2800" smtClean="0"/>
              <a:t>OCTAVE</a:t>
            </a:r>
            <a:r>
              <a:rPr lang="en-US" sz="2800"/>
              <a:t>®-S Implementation Guide, Version 1.0 </a:t>
            </a:r>
          </a:p>
          <a:p>
            <a:pPr marL="180975" indent="-180975">
              <a:spcBef>
                <a:spcPts val="600"/>
              </a:spcBef>
            </a:pPr>
            <a:r>
              <a:rPr lang="en-US" sz="2800" smtClean="0"/>
              <a:t>•</a:t>
            </a:r>
            <a:r>
              <a:rPr lang="ru-RU" sz="2800" smtClean="0"/>
              <a:t> </a:t>
            </a:r>
            <a:r>
              <a:rPr lang="en-US" sz="2800" smtClean="0"/>
              <a:t>IT-</a:t>
            </a:r>
            <a:r>
              <a:rPr lang="en-US" sz="2800" err="1" smtClean="0"/>
              <a:t>Grundschutz</a:t>
            </a:r>
            <a:r>
              <a:rPr lang="en-US" sz="2800" smtClean="0"/>
              <a:t> </a:t>
            </a:r>
            <a:r>
              <a:rPr lang="en-US" sz="2800"/>
              <a:t>Catalogues </a:t>
            </a:r>
            <a:endParaRPr lang="ru-RU" sz="2800" smtClean="0"/>
          </a:p>
          <a:p>
            <a:pPr>
              <a:spcBef>
                <a:spcPts val="1200"/>
              </a:spcBef>
            </a:pPr>
            <a:r>
              <a:rPr lang="ru-RU" sz="2800" smtClean="0"/>
              <a:t>В </a:t>
            </a:r>
            <a:r>
              <a:rPr lang="ru-RU" sz="2800"/>
              <a:t>соответствии с принятым критерием актуальности угроз из каталога выбираются актуальные угрозы.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5" name="Содержимое 5" descr="https://cf.ppt-online.org/files/slide/l/lpN4MvZ5JsXbt82jrV1namid3wIEFUPKAWD0Y9/slide-5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0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10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2266" y="476672"/>
            <a:ext cx="829126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smtClean="0"/>
              <a:t>Создание </a:t>
            </a:r>
            <a:r>
              <a:rPr lang="ru-RU" sz="3600"/>
              <a:t>каталога угроз </a:t>
            </a:r>
            <a:endParaRPr lang="ru-RU" sz="3600" smtClean="0"/>
          </a:p>
          <a:p>
            <a:endParaRPr lang="ru-RU" sz="2400"/>
          </a:p>
          <a:p>
            <a:r>
              <a:rPr lang="ru-RU" sz="3200"/>
              <a:t>В соответствии с принятой классификацией выбираются контрольные параметры угроз, затем начинается итерационный процесс идентификации актуальных угроз, имеющих соответствующее значение параметров.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1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857256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ctr">
              <a:spcBef>
                <a:spcPts val="600"/>
              </a:spcBef>
            </a:pPr>
            <a:r>
              <a:rPr lang="ru-RU" altLang="ru-RU" sz="3600" smtClean="0"/>
              <a:t>Примеры каталогов угроз</a:t>
            </a:r>
          </a:p>
          <a:p>
            <a:pPr marL="180975" indent="-180975">
              <a:spcBef>
                <a:spcPts val="600"/>
              </a:spcBef>
            </a:pPr>
            <a:endParaRPr lang="ru-RU" altLang="ru-RU" smtClean="0"/>
          </a:p>
          <a:p>
            <a:pPr marL="266700" indent="-266700">
              <a:spcBef>
                <a:spcPts val="600"/>
              </a:spcBef>
            </a:pPr>
            <a:r>
              <a:rPr lang="ru-RU" sz="3200" smtClean="0"/>
              <a:t>• Каталоги </a:t>
            </a:r>
            <a:r>
              <a:rPr lang="ru-RU" sz="3200"/>
              <a:t>угроз и контрмер, используемые в Германском стандарте </a:t>
            </a:r>
            <a:r>
              <a:rPr lang="en-US" sz="3200"/>
              <a:t>IT Baseline Protection Manual</a:t>
            </a:r>
            <a:endParaRPr lang="ru-RU" sz="3200"/>
          </a:p>
          <a:p>
            <a:pPr marL="266700" indent="-266700">
              <a:spcBef>
                <a:spcPts val="600"/>
              </a:spcBef>
            </a:pPr>
            <a:r>
              <a:rPr lang="ru-RU" sz="3200" smtClean="0"/>
              <a:t>• Классификация </a:t>
            </a:r>
            <a:r>
              <a:rPr lang="ru-RU" sz="3200"/>
              <a:t>ресурсов, угроз и контрмер в методе CRAMM для профиля </a:t>
            </a:r>
            <a:r>
              <a:rPr lang="ru-RU" sz="3200" err="1"/>
              <a:t>Commercial</a:t>
            </a:r>
            <a:r>
              <a:rPr lang="ru-RU" sz="3200"/>
              <a:t>. </a:t>
            </a:r>
          </a:p>
          <a:p>
            <a:pPr marL="266700" indent="-266700">
              <a:spcBef>
                <a:spcPts val="600"/>
              </a:spcBef>
            </a:pPr>
            <a:r>
              <a:rPr lang="ru-RU" sz="3200" smtClean="0"/>
              <a:t>• </a:t>
            </a:r>
            <a:r>
              <a:rPr lang="ru-RU" altLang="ru-RU" sz="3200" smtClean="0"/>
              <a:t>Банк данных угроз безопасности информации  </a:t>
            </a:r>
            <a:r>
              <a:rPr lang="en-US" altLang="ru-RU" sz="3200" smtClean="0">
                <a:solidFill>
                  <a:schemeClr val="accent1">
                    <a:lumMod val="75000"/>
                  </a:schemeClr>
                </a:solidFill>
              </a:rPr>
              <a:t>http://www.bdu.fstec.ru</a:t>
            </a:r>
            <a:endParaRPr lang="ru-RU" altLang="ru-RU" sz="3200" smtClean="0">
              <a:solidFill>
                <a:schemeClr val="accent1">
                  <a:lumMod val="75000"/>
                </a:schemeClr>
              </a:solidFill>
            </a:endParaRPr>
          </a:p>
          <a:p>
            <a:pPr marL="180975" indent="-180975">
              <a:spcBef>
                <a:spcPts val="600"/>
              </a:spcBef>
            </a:pPr>
            <a:endParaRPr lang="ru-RU" altLang="ru-RU">
              <a:solidFill>
                <a:schemeClr val="accent1">
                  <a:lumMod val="75000"/>
                </a:schemeClr>
              </a:solidFill>
            </a:endParaRPr>
          </a:p>
          <a:p>
            <a:pPr marL="180975" indent="-180975">
              <a:spcBef>
                <a:spcPts val="600"/>
              </a:spcBef>
            </a:pPr>
            <a:endParaRPr lang="ru-RU" altLang="ru-RU" smtClean="0">
              <a:solidFill>
                <a:schemeClr val="accent1">
                  <a:lumMod val="75000"/>
                </a:schemeClr>
              </a:solidFill>
            </a:endParaRPr>
          </a:p>
          <a:p>
            <a:pPr marL="180975" indent="-180975">
              <a:spcBef>
                <a:spcPts val="600"/>
              </a:spcBef>
            </a:pPr>
            <a:endParaRPr lang="ru-RU" altLang="ru-RU">
              <a:solidFill>
                <a:schemeClr val="accent1">
                  <a:lumMod val="75000"/>
                </a:schemeClr>
              </a:solidFill>
            </a:endParaRPr>
          </a:p>
          <a:p>
            <a:pPr marL="180975" indent="-180975">
              <a:spcBef>
                <a:spcPts val="600"/>
              </a:spcBef>
            </a:pPr>
            <a:endParaRPr lang="ru-RU" altLang="ru-RU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CBAF-6859-4F17-99F0-AB326B41FF99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80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533"/>
            <a:ext cx="9144000" cy="4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7"/>
            <a:ext cx="9144000" cy="59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4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2656"/>
            <a:ext cx="9143999" cy="6525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6512" y="-27384"/>
            <a:ext cx="39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mtClean="0"/>
              <a:t>Классификации угроз ИБ </a:t>
            </a:r>
            <a:r>
              <a:rPr lang="ru-RU" smtClean="0"/>
              <a:t>(1 из 3)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6512" y="-27384"/>
            <a:ext cx="39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mtClean="0"/>
              <a:t>Классификации угроз ИБ </a:t>
            </a:r>
            <a:r>
              <a:rPr lang="ru-RU" smtClean="0"/>
              <a:t>(2 из 3)</a:t>
            </a:r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948"/>
            <a:ext cx="9144000" cy="65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6512" y="-27384"/>
            <a:ext cx="39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mtClean="0"/>
              <a:t>Классификации угроз ИБ </a:t>
            </a:r>
            <a:r>
              <a:rPr lang="ru-RU" smtClean="0"/>
              <a:t>(3 из 3)</a:t>
            </a:r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02" y="353036"/>
            <a:ext cx="9144000" cy="703396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36512" y="3284984"/>
            <a:ext cx="9145110" cy="410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0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5" name="Содержимое 5" descr="Общая система оценки уязвимостей (Common Vulnerability Scoring System, CVSS)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862"/>
            <a:ext cx="9144000" cy="6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6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3074" name="Picture 2" descr="r71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4079" y="116632"/>
            <a:ext cx="8496944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Aft>
                <a:spcPts val="0"/>
              </a:spcAft>
            </a:pPr>
            <a:r>
              <a:rPr lang="ru-RU" sz="2800" b="1" kern="1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CVSS</a:t>
            </a:r>
            <a:endParaRPr lang="ru-RU" sz="2800" b="1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Стандарт Common Vulnerability Scoring System был разработан группой экспертов по безопасности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National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Infrastructure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Advisory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Council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. В эту группу вошли эксперты из различных организаций, таких как CERT/CC,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Cisco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, DHS/MITRE,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eBay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, IBM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Internet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Security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Systems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, Microsoft,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Qualys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,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Symantec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В 2005 году состоялась первая публикация стандарта. Основные принципы расчета метрики уязвимостей, изначально заложенные в стандарт, сохранились и по сей день.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182425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1925" y="620688"/>
            <a:ext cx="860616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Далее стандарт стал поддерживаться рабочей группой Common Vulnerability Scoring System-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Special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Interest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Group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(CVSS-SIG) в рамках проекта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Forum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of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Incident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Response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and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Security </a:t>
            </a:r>
            <a:r>
              <a:rPr lang="ru-RU" sz="2800" err="1">
                <a:solidFill>
                  <a:srgbClr val="222222"/>
                </a:solidFill>
                <a:latin typeface="Arial" charset="0"/>
                <a:ea typeface="Times New Roman" charset="0"/>
              </a:rPr>
              <a:t>Teams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 (FIRST). Членство в группе не накладывает на ее участников каких-либо ограничений по поддержке и распространению стандарта.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В 2007 году была опубликована вторая версия стандарта: были внесены правки в перечень показателей и изменена формула расчета итоговой метрики для более точной оценки опасности уязвимостей.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6816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620688"/>
            <a:ext cx="84969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В 2014 году рекомендации по использованию CVSSv2 выпускают такие авторитетные организации, как NIST и ITU, занимающиеся разработкой руководств и стандартов в области телекоммуникации и информационных систем.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Использование метрик CVSS для оценки уязвимостей закреплено в стандартах PCI DSS и СТО БР ИББС.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>В июне 2015 года FIRST опубликовал финальную версию стандарта </a:t>
            </a:r>
            <a:r>
              <a:rPr lang="ru-RU" sz="280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CVSSv</a:t>
            </a:r>
            <a:r>
              <a:rPr lang="ru-RU" sz="2800" smtClean="0"/>
              <a:t>3.</a:t>
            </a: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19280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70694" y="785813"/>
            <a:ext cx="76026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8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 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стандарт входят три группы метрик:</a:t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</a:br>
            <a:endParaRPr lang="ru-RU" sz="2800" smtClean="0">
              <a:solidFill>
                <a:srgbClr val="222222"/>
              </a:solidFill>
              <a:latin typeface="Arial" charset="0"/>
              <a:ea typeface="Times New Roman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8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1) Базовые </a:t>
            </a:r>
            <a:r>
              <a:rPr lang="ru-RU" sz="28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метрики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описывают характеристики уязвимости, не меняющиеся с течением времени и не зависящие от среды исполнения. Этими метриками описывается сложность эксплуатации уязвимости и потенциальный ущерб для конфиденциальности, целостности и доступности информации.</a:t>
            </a:r>
            <a:endParaRPr lang="ru-RU" sz="28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9373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3568" y="929779"/>
            <a:ext cx="78488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8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2) </a:t>
            </a:r>
            <a:r>
              <a:rPr lang="ru-RU" sz="28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Временные </a:t>
            </a:r>
            <a:r>
              <a:rPr lang="ru-RU" sz="28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метрики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, как видно из названия, вносят в общую оценку поправку на полноту имеющейся информации об уязвимости, зрелость эксплуатирующего кода (при его наличии) и доступность </a:t>
            </a:r>
            <a:r>
              <a:rPr lang="ru-RU" sz="28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исправлений.</a:t>
            </a:r>
          </a:p>
          <a:p>
            <a:pPr>
              <a:spcAft>
                <a:spcPts val="0"/>
              </a:spcAft>
            </a:pPr>
            <a:endParaRPr lang="ru-RU" sz="2800" smtClean="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800" smtClean="0">
                <a:solidFill>
                  <a:srgbClr val="000000"/>
                </a:solidFill>
                <a:latin typeface="Times New Roman" charset="0"/>
                <a:ea typeface="Calibri" charset="0"/>
                <a:cs typeface="Helvetica" charset="0"/>
              </a:rPr>
              <a:t>3) </a:t>
            </a:r>
            <a:r>
              <a:rPr lang="ru-RU" sz="28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При 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помощи </a:t>
            </a:r>
            <a:r>
              <a:rPr lang="ru-RU" sz="28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контекстных метрик</a:t>
            </a:r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эксперты по безопасности могут внести в результирующую оценку поправки с учетом характеристик информационной среды.</a:t>
            </a:r>
            <a:endParaRPr lang="ru-RU" sz="28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  <a:t/>
            </a:r>
            <a:br>
              <a:rPr lang="ru-RU" sz="2800">
                <a:solidFill>
                  <a:srgbClr val="222222"/>
                </a:solidFill>
                <a:latin typeface="Arial" charset="0"/>
                <a:ea typeface="Times New Roman" charset="0"/>
              </a:rPr>
            </a:b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20317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462804"/>
            <a:ext cx="8496944" cy="620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400" smtClean="0">
                <a:solidFill>
                  <a:srgbClr val="000000"/>
                </a:solidFill>
                <a:latin typeface="Arial" charset="0"/>
                <a:ea typeface="Times New Roman" charset="0"/>
                <a:cs typeface="Helvetica" charset="0"/>
              </a:rPr>
              <a:t>1</a:t>
            </a:r>
            <a:r>
              <a:rPr lang="ru-RU" sz="2400">
                <a:solidFill>
                  <a:srgbClr val="000000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r>
              <a:rPr lang="ru-RU" sz="2400" b="1" u="sng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Базовые метрики</a:t>
            </a:r>
          </a:p>
          <a:p>
            <a:pPr>
              <a:spcAft>
                <a:spcPts val="0"/>
              </a:spcAft>
            </a:pP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1.1 Вектор атаки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Степень удаленности потенциального атакующего от уязвимого объекта.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Attack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Vector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(AV)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Network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Adjacent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Network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Local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Physical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Network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- сеть</a:t>
            </a:r>
            <a:endParaRPr lang="ru-RU" sz="20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Adjacent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Network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- смежная сеть</a:t>
            </a:r>
            <a:endParaRPr lang="ru-RU" sz="20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Local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— для эксплуатации атакующему требуется локальная сессия или определенные действия со стороны легитимного пользователя</a:t>
            </a:r>
            <a:endParaRPr lang="ru-RU" sz="20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Physical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— атакующему требуется физический доступ к уязвимой подсистеме.</a:t>
            </a:r>
            <a:endParaRPr lang="ru-RU" sz="20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9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2916" y="404664"/>
            <a:ext cx="8678168" cy="664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1.2 Сложность эксплуатации уязвимости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Качественная оценка сложности проведения атаки. Чем больше условий должно быть соблюдено для эксплуатации уязвимости — тем выше сложность.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Attack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Complexity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(AC)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Low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High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</a:t>
            </a:r>
            <a:r>
              <a:rPr lang="ru-RU" sz="24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</a:p>
          <a:p>
            <a:pPr>
              <a:spcAft>
                <a:spcPts val="0"/>
              </a:spcAft>
            </a:pPr>
            <a:endParaRPr lang="ru-RU" sz="2400" smtClean="0">
              <a:solidFill>
                <a:srgbClr val="222222"/>
              </a:solidFill>
              <a:latin typeface="Arial" charset="0"/>
              <a:ea typeface="Times New Roman" charset="0"/>
              <a:cs typeface="Helvetica" charset="0"/>
            </a:endParaRPr>
          </a:p>
          <a:p>
            <a:r>
              <a:rPr lang="ru-RU" sz="2400" b="1"/>
              <a:t>1.3 Аутентификация / требуемый уровень привилегий</a:t>
            </a:r>
            <a:endParaRPr lang="ru-RU" sz="2400"/>
          </a:p>
          <a:p>
            <a:r>
              <a:rPr lang="ru-RU" sz="2400"/>
              <a:t>Требуется ли аутентификация для проведения атаки, и если требуется, то какая именно.</a:t>
            </a:r>
          </a:p>
          <a:p>
            <a:r>
              <a:rPr lang="ru-RU" sz="2400" b="1" err="1"/>
              <a:t>Privileges</a:t>
            </a:r>
            <a:r>
              <a:rPr lang="ru-RU" sz="2400" b="1"/>
              <a:t> </a:t>
            </a:r>
            <a:r>
              <a:rPr lang="ru-RU" sz="2400" b="1" err="1"/>
              <a:t>Required</a:t>
            </a:r>
            <a:r>
              <a:rPr lang="ru-RU" sz="2400" b="1"/>
              <a:t> (PR)</a:t>
            </a:r>
            <a:endParaRPr lang="ru-RU" sz="2400"/>
          </a:p>
          <a:p>
            <a:r>
              <a:rPr lang="ru-RU" sz="2400" b="1"/>
              <a:t>Возможные значения метрики</a:t>
            </a:r>
            <a:r>
              <a:rPr lang="ru-RU" sz="2400"/>
              <a:t> </a:t>
            </a:r>
          </a:p>
          <a:p>
            <a:r>
              <a:rPr lang="ru-RU" sz="2400" err="1"/>
              <a:t>Low</a:t>
            </a:r>
            <a:r>
              <a:rPr lang="ru-RU" sz="2400"/>
              <a:t> (</a:t>
            </a:r>
            <a:r>
              <a:rPr lang="ru-RU" sz="2400" err="1"/>
              <a:t>L</a:t>
            </a:r>
            <a:r>
              <a:rPr lang="ru-RU" sz="2400"/>
              <a:t>)</a:t>
            </a:r>
          </a:p>
          <a:p>
            <a:r>
              <a:rPr lang="ru-RU" sz="2400" err="1"/>
              <a:t>High</a:t>
            </a:r>
            <a:r>
              <a:rPr lang="ru-RU" sz="2400"/>
              <a:t> (</a:t>
            </a:r>
            <a:r>
              <a:rPr lang="ru-RU" sz="2400" err="1"/>
              <a:t>H</a:t>
            </a:r>
            <a:r>
              <a:rPr lang="ru-RU" sz="2400"/>
              <a:t>)</a:t>
            </a:r>
            <a:br>
              <a:rPr lang="ru-RU" sz="2400"/>
            </a:br>
            <a:r>
              <a:rPr lang="ru-RU" sz="2400" err="1"/>
              <a:t>None</a:t>
            </a:r>
            <a:r>
              <a:rPr lang="ru-RU" sz="2400"/>
              <a:t> (</a:t>
            </a:r>
            <a:r>
              <a:rPr lang="ru-RU" sz="2400" err="1"/>
              <a:t>N</a:t>
            </a:r>
            <a:r>
              <a:rPr lang="ru-RU" sz="2400"/>
              <a:t>)</a:t>
            </a:r>
          </a:p>
          <a:p>
            <a:pPr>
              <a:spcAft>
                <a:spcPts val="0"/>
              </a:spcAft>
            </a:pP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04664"/>
            <a:ext cx="8678168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1.4 Необходимость взаимодействия с пользователем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Требуются ли для успешной реализации атаки какие-либо действия со стороны пользователя атакуемой системы</a:t>
            </a:r>
            <a:r>
              <a:rPr lang="ru-RU" sz="24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User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Interaction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(UI)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None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Required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1.5 Границы эксплуатации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Отличаются ли эксплуатируемый и атакуемый компоненты, то есть позволяет ли эксплуатация уязвимости нарушить конфиденциальность, целостность и доступность какого-либо другого компонента системы.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Scope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S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Unchanged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Changed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(С)</a:t>
            </a: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6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683568" y="589498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5081" y="692696"/>
            <a:ext cx="8496944" cy="516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1.6 Метрики воздействия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Оценка степени влияния на конфиденциальность, целостность и доступность атакуемого компонента.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1.6.1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Confidentiality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Impact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(С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1.6.2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Integrity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Impact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1.6.3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Availability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Impact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</a:p>
          <a:p>
            <a:pPr>
              <a:spcAft>
                <a:spcPts val="0"/>
              </a:spcAft>
            </a:pP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None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Medium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High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dirty="0">
                <a:latin typeface="Calibri" pitchFamily="34" charset="0"/>
              </a:rPr>
              <a:t/>
            </a:r>
            <a:br>
              <a:rPr lang="ru-RU" dirty="0">
                <a:latin typeface="Calibri" pitchFamily="34" charset="0"/>
              </a:rPr>
            </a:br>
            <a:endParaRPr lang="ru-RU" sz="2800" dirty="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5" name="Содержимое 5" descr="Бюллетени уязвимостей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38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404664"/>
            <a:ext cx="8712968" cy="5347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2400"/>
              </a:lnSpc>
              <a:spcAft>
                <a:spcPts val="0"/>
              </a:spcAft>
              <a:buFont typeface="+mj-lt"/>
              <a:buAutoNum type="arabicPeriod"/>
            </a:pPr>
            <a:endParaRPr lang="ru-RU" sz="2400" b="1" u="sng">
              <a:solidFill>
                <a:srgbClr val="222222"/>
              </a:solidFill>
              <a:latin typeface="Arial" charset="0"/>
              <a:ea typeface="Times New Roman" charset="0"/>
              <a:cs typeface="Helvetica" charset="0"/>
            </a:endParaRPr>
          </a:p>
          <a:p>
            <a:pPr lvl="0">
              <a:lnSpc>
                <a:spcPts val="2400"/>
              </a:lnSpc>
              <a:spcAft>
                <a:spcPts val="0"/>
              </a:spcAft>
            </a:pPr>
            <a:r>
              <a:rPr lang="ru-RU" sz="2400" b="1" u="sng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2. Временные метрики</a:t>
            </a:r>
          </a:p>
          <a:p>
            <a:pPr marL="342900" lvl="0" indent="-342900">
              <a:lnSpc>
                <a:spcPts val="2400"/>
              </a:lnSpc>
              <a:spcAft>
                <a:spcPts val="0"/>
              </a:spcAft>
              <a:buFont typeface="+mj-lt"/>
              <a:buAutoNum type="arabicPeriod"/>
            </a:pP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2.1 Степень зрелости доступных средств эксплуатации</a:t>
            </a:r>
            <a:endParaRPr lang="ru-RU" sz="2400" b="1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Доступен ли публично код или другие средства, с помощью которых можно провести атаку, или, напротив, существует только теоретическая возможность эксплуатации.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Exploit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Code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Maturity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E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Defined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(ND/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High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Functional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F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Proof-of-Concept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(POC/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Unproven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9532" y="548680"/>
            <a:ext cx="8424936" cy="405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2.2 Доступные средства устранения уязвимости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endParaRPr lang="ru-RU" sz="2400" smtClean="0">
              <a:solidFill>
                <a:srgbClr val="222222"/>
              </a:solidFill>
              <a:latin typeface="Arial" charset="0"/>
              <a:ea typeface="Times New Roman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Существуют 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ли официальные или неофициальные средства устранения уязвимости.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Remediation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Level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(RL)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Defined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(ND/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Unavailable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Workaround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W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Temporary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Fix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(TF/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Official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Fix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(OF/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O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76672"/>
            <a:ext cx="8424936" cy="630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2.3 Степень доверия к информации об уязвимости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Степень детализации доступных отчетов об уязвимости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Report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Confidence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(RC)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метрики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Defined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Unknown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Reasonable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Confirmed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(С)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Unknown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— в существующих отчетах отсутствует описание причины уязвимости или различные исследователи расходятся относительно причин и возможных последствий эксплуатации;</a:t>
            </a:r>
            <a:endParaRPr lang="ru-RU" sz="20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Reasonable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— существуют отчеты об уязвимости, позволяющие судить о причинах уязвимости с достаточной степенью уверенности (например, в отчете приводится пример эксплуатирующего кода);</a:t>
            </a:r>
            <a:endParaRPr lang="ru-RU" sz="20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charset="2"/>
              <a:buChar char=""/>
              <a:tabLst>
                <a:tab pos="457200" algn="l"/>
              </a:tabLst>
            </a:pP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Confirmed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— уязвимость подтверждена производителем продукта или в свободном доступе находится полнофункциональный </a:t>
            </a:r>
            <a:r>
              <a:rPr lang="ru-RU" sz="20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эксплойт</a:t>
            </a:r>
            <a:r>
              <a:rPr lang="ru-RU" sz="20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.</a:t>
            </a:r>
            <a:endParaRPr lang="ru-RU" sz="20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9831" y="332656"/>
            <a:ext cx="875017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u="sng" smtClean="0"/>
              <a:t>3. Контекстные метрики</a:t>
            </a:r>
            <a:r>
              <a:rPr lang="ru-RU" sz="2400" b="1" u="sng"/>
              <a:t/>
            </a:r>
            <a:br>
              <a:rPr lang="ru-RU" sz="2400" b="1" u="sng"/>
            </a:br>
            <a:r>
              <a:rPr lang="ru-RU" sz="2400"/>
              <a:t>Контекстные метрики изменены для упрощения оценки влияния среды на итоговую оценку</a:t>
            </a:r>
            <a:r>
              <a:rPr lang="ru-RU" sz="2400" smtClean="0"/>
              <a:t>.</a:t>
            </a:r>
          </a:p>
          <a:p>
            <a:pPr lvl="0"/>
            <a:r>
              <a:rPr lang="ru-RU" sz="1200"/>
              <a:t/>
            </a:r>
            <a:br>
              <a:rPr lang="ru-RU" sz="1200"/>
            </a:b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3.1 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Требования к безопасности</a:t>
            </a:r>
            <a:endParaRPr lang="ru-RU" sz="2400" b="1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Позволяет задекларировать, какая характеристика данных атакуемого компонента (конфиденциальность, целостность или доступность) наиболее влияет на функциональность бизнес-системы или в целом на бизнес-процессы</a:t>
            </a:r>
            <a:r>
              <a:rPr lang="ru-RU" sz="2400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.</a:t>
            </a:r>
            <a:endParaRPr lang="ru-RU" sz="12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3.1.1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Confidentiality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Requirement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(CR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),</a:t>
            </a:r>
            <a:endParaRPr lang="ru-RU" sz="12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3.1.2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Integrity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Requirement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(IR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),</a:t>
            </a:r>
            <a:r>
              <a:rPr lang="ru-RU" sz="12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/>
            </a:r>
            <a:br>
              <a:rPr lang="ru-RU" sz="12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</a:b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3.1.3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Availability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Requirement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(AR</a:t>
            </a:r>
            <a:r>
              <a:rPr lang="ru-RU" sz="2400" b="1" smtClean="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Not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Defined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(ND/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High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H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Medium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Low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L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)</a:t>
            </a:r>
            <a:endParaRPr lang="ru-RU" sz="2400">
              <a:solidFill>
                <a:srgbClr val="000000"/>
              </a:solidFill>
              <a:effectLst/>
              <a:latin typeface="Times New Roman" charset="0"/>
              <a:ea typeface="Calibri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620688"/>
            <a:ext cx="8640960" cy="590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 Скорректированные базовые метрики</a:t>
            </a:r>
            <a:endParaRPr lang="ru-RU" sz="2400" b="1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Эксплуатируемость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и потенциальный ущерб в условиях IТ-инфраструктуры конкретной компании.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3.2.1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Attack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Vector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(MAV),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3.2.2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Attack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Complexity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(MAC),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3.2.3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Privileges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Required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(MPR),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3.2.4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User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Interaction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(MUI),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3.2.5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Scope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(MS),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3.2.6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Confidentiality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(MC),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3.2.7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Integrity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(MI), 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3.2.8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Modified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</a:t>
            </a:r>
            <a:r>
              <a:rPr lang="ru-RU" sz="2400" b="1" err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Availability</a:t>
            </a: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 (MA)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 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pPr>
              <a:spcAft>
                <a:spcPts val="0"/>
              </a:spcAft>
            </a:pPr>
            <a:r>
              <a:rPr lang="ru-RU" sz="2400" b="1">
                <a:solidFill>
                  <a:srgbClr val="222222"/>
                </a:solidFill>
                <a:latin typeface="Arial" charset="0"/>
                <a:ea typeface="Times New Roman" charset="0"/>
                <a:cs typeface="Helvetica" charset="0"/>
              </a:rPr>
              <a:t>Возможные значения метрик</a:t>
            </a:r>
            <a:endParaRPr lang="ru-RU" sz="2400">
              <a:solidFill>
                <a:srgbClr val="000000"/>
              </a:solidFill>
              <a:latin typeface="Times New Roman" charset="0"/>
              <a:ea typeface="Calibri" charset="0"/>
              <a:cs typeface="Helvetica" charset="0"/>
            </a:endParaRPr>
          </a:p>
          <a:p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</a:rPr>
              <a:t>Значения, описанные в секции «Базовые метрики», или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</a:rPr>
              <a:t>Not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</a:rPr>
              <a:t> 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</a:rPr>
              <a:t>Defined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</a:rPr>
              <a:t> (</a:t>
            </a:r>
            <a:r>
              <a:rPr lang="ru-RU" sz="2400" err="1">
                <a:solidFill>
                  <a:srgbClr val="222222"/>
                </a:solidFill>
                <a:latin typeface="Arial" charset="0"/>
                <a:ea typeface="Times New Roman" charset="0"/>
              </a:rPr>
              <a:t>X</a:t>
            </a:r>
            <a:r>
              <a:rPr lang="ru-RU" sz="2400">
                <a:solidFill>
                  <a:srgbClr val="222222"/>
                </a:solidFill>
                <a:latin typeface="Arial" charset="0"/>
                <a:ea typeface="Times New Roman" charset="0"/>
              </a:rPr>
              <a:t>)</a:t>
            </a:r>
            <a:r>
              <a:rPr lang="ru-RU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48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1000125" y="596343"/>
            <a:ext cx="8143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 sz="2800" b="1"/>
              <a:t>Качественная шкала оценки опасности </a:t>
            </a:r>
            <a:endParaRPr lang="ru-RU" sz="2800" b="1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91335"/>
              </p:ext>
            </p:extLst>
          </p:nvPr>
        </p:nvGraphicFramePr>
        <p:xfrm>
          <a:off x="1403648" y="1340768"/>
          <a:ext cx="6120680" cy="5040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1510"/>
                <a:gridCol w="2839170"/>
              </a:tblGrid>
              <a:tr h="1212582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Количественная оценка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Качественная оценка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  <a:tr h="765596"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0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None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  <a:tr h="765596"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0.1—3.9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Low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  <a:tr h="765596"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4.0—6.9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 dirty="0" err="1">
                          <a:effectLst/>
                        </a:rPr>
                        <a:t>Medium</a:t>
                      </a:r>
                      <a:endParaRPr lang="ru-RU" sz="2800" b="1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  <a:tr h="765596"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>
                          <a:effectLst/>
                        </a:rPr>
                        <a:t>7.0—8.9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 dirty="0" err="1" smtClean="0">
                          <a:effectLst/>
                        </a:rPr>
                        <a:t>High</a:t>
                      </a:r>
                      <a:endParaRPr lang="ru-RU" sz="2800" b="1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  <a:tr h="765596"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ru-RU" sz="2800" b="1" smtClean="0">
                          <a:effectLst/>
                        </a:rPr>
                        <a:t>9.0—10</a:t>
                      </a:r>
                      <a:r>
                        <a:rPr lang="en-US" sz="2800" b="1" smtClean="0">
                          <a:effectLst/>
                        </a:rPr>
                        <a:t>.0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2800" b="1" smtClean="0">
                          <a:effectLst/>
                        </a:rPr>
                        <a:t>Critical</a:t>
                      </a:r>
                      <a:endParaRPr lang="ru-RU" sz="2800" b="1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Calibri" charset="0"/>
                        <a:cs typeface="Helvetica" charset="0"/>
                      </a:endParaRPr>
                    </a:p>
                  </a:txBody>
                  <a:tcPr marL="114300" marR="114300" marT="57150" marB="8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0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рямоугольник 3"/>
          <p:cNvSpPr>
            <a:spLocks noChangeArrowheads="1"/>
          </p:cNvSpPr>
          <p:nvPr/>
        </p:nvSpPr>
        <p:spPr bwMode="auto">
          <a:xfrm>
            <a:off x="785813" y="785813"/>
            <a:ext cx="814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438"/>
            <a:r>
              <a:rPr lang="ru-RU">
                <a:latin typeface="Calibri" pitchFamily="34" charset="0"/>
              </a:rPr>
              <a:t/>
            </a:r>
            <a:br>
              <a:rPr lang="ru-RU">
                <a:latin typeface="Calibri" pitchFamily="34" charset="0"/>
              </a:rPr>
            </a:br>
            <a:endParaRPr lang="ru-RU" sz="2800">
              <a:latin typeface="Calibri" pitchFamily="34" charset="0"/>
            </a:endParaRPr>
          </a:p>
        </p:txBody>
      </p:sp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1000125" y="4714875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4044695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ru-RU" sz="36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sz="3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5466</TotalTime>
  <Words>3255</Words>
  <Application>Microsoft Macintosh PowerPoint</Application>
  <PresentationFormat>Экран (4:3)</PresentationFormat>
  <Paragraphs>816</Paragraphs>
  <Slides>97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5" baseType="lpstr">
      <vt:lpstr>Calibri</vt:lpstr>
      <vt:lpstr>Constantia</vt:lpstr>
      <vt:lpstr>Helvetica</vt:lpstr>
      <vt:lpstr>Symbol</vt:lpstr>
      <vt:lpstr>Times New Roman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Private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Microsoft Office User</cp:lastModifiedBy>
  <cp:revision>153</cp:revision>
  <dcterms:created xsi:type="dcterms:W3CDTF">2010-06-08T08:23:58Z</dcterms:created>
  <dcterms:modified xsi:type="dcterms:W3CDTF">2022-11-10T08:51:38Z</dcterms:modified>
</cp:coreProperties>
</file>